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331" r:id="rId6"/>
    <p:sldId id="257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4" r:id="rId73"/>
    <p:sldId id="325" r:id="rId74"/>
    <p:sldId id="326" r:id="rId75"/>
    <p:sldId id="327" r:id="rId76"/>
    <p:sldId id="328" r:id="rId77"/>
    <p:sldId id="329" r:id="rId78"/>
    <p:sldId id="330" r:id="rId79"/>
    <p:sldId id="332" r:id="rId80"/>
    <p:sldId id="258" r:id="rId81"/>
  </p:sldIdLst>
  <p:sldSz cx="9144000" cy="6858000" type="screen4x3"/>
  <p:notesSz cx="6858000" cy="9144000"/>
  <p:defaultTextStyle>
    <a:defPPr>
      <a:defRPr lang="es-E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045486"/>
    <a:srgbClr val="006699"/>
    <a:srgbClr val="006666"/>
    <a:srgbClr val="422C16"/>
    <a:srgbClr val="0C788E"/>
    <a:srgbClr val="1C1C1C"/>
    <a:srgbClr val="800000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3076"/>
    <p:restoredTop sz="94652"/>
  </p:normalViewPr>
  <p:slideViewPr>
    <p:cSldViewPr showGuides="1">
      <p:cViewPr varScale="1">
        <p:scale>
          <a:sx n="66" d="100"/>
          <a:sy n="66" d="100"/>
        </p:scale>
        <p:origin x="-124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4" Type="http://schemas.openxmlformats.org/officeDocument/2006/relationships/tableStyles" Target="tableStyles.xml"/><Relationship Id="rId83" Type="http://schemas.openxmlformats.org/officeDocument/2006/relationships/viewProps" Target="viewProps.xml"/><Relationship Id="rId82" Type="http://schemas.openxmlformats.org/officeDocument/2006/relationships/presProps" Target="presProps.xml"/><Relationship Id="rId81" Type="http://schemas.openxmlformats.org/officeDocument/2006/relationships/slide" Target="slides/slide77.xml"/><Relationship Id="rId80" Type="http://schemas.openxmlformats.org/officeDocument/2006/relationships/slide" Target="slides/slide76.xml"/><Relationship Id="rId8" Type="http://schemas.openxmlformats.org/officeDocument/2006/relationships/slide" Target="slides/slide4.xml"/><Relationship Id="rId79" Type="http://schemas.openxmlformats.org/officeDocument/2006/relationships/slide" Target="slides/slide75.xml"/><Relationship Id="rId78" Type="http://schemas.openxmlformats.org/officeDocument/2006/relationships/slide" Target="slides/slide74.xml"/><Relationship Id="rId77" Type="http://schemas.openxmlformats.org/officeDocument/2006/relationships/slide" Target="slides/slide73.xml"/><Relationship Id="rId76" Type="http://schemas.openxmlformats.org/officeDocument/2006/relationships/slide" Target="slides/slide72.xml"/><Relationship Id="rId75" Type="http://schemas.openxmlformats.org/officeDocument/2006/relationships/slide" Target="slides/slide71.xml"/><Relationship Id="rId74" Type="http://schemas.openxmlformats.org/officeDocument/2006/relationships/slide" Target="slides/slide70.xml"/><Relationship Id="rId73" Type="http://schemas.openxmlformats.org/officeDocument/2006/relationships/slide" Target="slides/slide69.xml"/><Relationship Id="rId72" Type="http://schemas.openxmlformats.org/officeDocument/2006/relationships/slide" Target="slides/slide68.xml"/><Relationship Id="rId71" Type="http://schemas.openxmlformats.org/officeDocument/2006/relationships/slide" Target="slides/slide67.xml"/><Relationship Id="rId70" Type="http://schemas.openxmlformats.org/officeDocument/2006/relationships/slide" Target="slides/slide66.xml"/><Relationship Id="rId7" Type="http://schemas.openxmlformats.org/officeDocument/2006/relationships/slide" Target="slides/slide3.xml"/><Relationship Id="rId69" Type="http://schemas.openxmlformats.org/officeDocument/2006/relationships/slide" Target="slides/slide65.xml"/><Relationship Id="rId68" Type="http://schemas.openxmlformats.org/officeDocument/2006/relationships/slide" Target="slides/slide64.xml"/><Relationship Id="rId67" Type="http://schemas.openxmlformats.org/officeDocument/2006/relationships/slide" Target="slides/slide63.xml"/><Relationship Id="rId66" Type="http://schemas.openxmlformats.org/officeDocument/2006/relationships/slide" Target="slides/slide62.xml"/><Relationship Id="rId65" Type="http://schemas.openxmlformats.org/officeDocument/2006/relationships/slide" Target="slides/slide61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60" Type="http://schemas.openxmlformats.org/officeDocument/2006/relationships/slide" Target="slides/slide56.xml"/><Relationship Id="rId6" Type="http://schemas.openxmlformats.org/officeDocument/2006/relationships/slide" Target="slides/slide2.xml"/><Relationship Id="rId59" Type="http://schemas.openxmlformats.org/officeDocument/2006/relationships/slide" Target="slides/slide55.xml"/><Relationship Id="rId58" Type="http://schemas.openxmlformats.org/officeDocument/2006/relationships/slide" Target="slides/slide54.xml"/><Relationship Id="rId57" Type="http://schemas.openxmlformats.org/officeDocument/2006/relationships/slide" Target="slides/slide53.xml"/><Relationship Id="rId56" Type="http://schemas.openxmlformats.org/officeDocument/2006/relationships/slide" Target="slides/slide52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" Type="http://schemas.openxmlformats.org/officeDocument/2006/relationships/notesMaster" Target="notesMasters/notesMaster1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8A234C3-6B6A-4B20-A0AB-53AF869DD1E2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Образец текста</a:t>
            </a: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Второй уровень</a:t>
            </a: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Третий уровень</a:t>
            </a: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Четвертый уровень</a:t>
            </a: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Пятый уровень</a:t>
            </a: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pPr lvl="0" algn="r">
              <a:buNone/>
            </a:pPr>
            <a:fld id="{9A0DB2DC-4C9A-4742-B13C-FB6460FD3503}" type="slidenum">
              <a:rPr lang="ru-RU" altLang="x-none" sz="1200" dirty="0"/>
            </a:fld>
            <a:endParaRPr lang="ru-RU" altLang="x-none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29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82947" name="Заметки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ru-RU" altLang="x-none" dirty="0"/>
          </a:p>
        </p:txBody>
      </p:sp>
      <p:sp>
        <p:nvSpPr>
          <p:cNvPr id="82948" name="Номер слайда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/>
            <a:fld id="{9A0DB2DC-4C9A-4742-B13C-FB6460FD3503}" type="slidenum">
              <a:rPr lang="ru-RU" altLang="x-none" sz="1200" dirty="0"/>
            </a:fld>
            <a:endParaRPr lang="ru-RU" altLang="x-none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1" hangingPunct="1">
              <a:buNone/>
            </a:pPr>
            <a:r>
              <a:rPr lang="ru-RU" altLang="ru-RU" dirty="0">
                <a:latin typeface="Arial" panose="020B0604020202020204" pitchFamily="34" charset="0"/>
              </a:rPr>
              <a:t>Н.Н.Коломина</a:t>
            </a:r>
            <a:endParaRPr lang="es-ES" altLang="ru-RU" sz="1400" dirty="0">
              <a:latin typeface="Arial" panose="020B0604020202020204" pitchFamily="34" charset="0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s-ES" altLang="ru-RU" dirty="0">
                <a:latin typeface="Arial" panose="020B0604020202020204" pitchFamily="34" charset="0"/>
              </a:rPr>
            </a:fld>
            <a:endParaRPr lang="es-ES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1" hangingPunct="1">
              <a:buNone/>
            </a:pPr>
            <a:r>
              <a:rPr lang="ru-RU" altLang="ru-RU" dirty="0">
                <a:latin typeface="Arial" panose="020B0604020202020204" pitchFamily="34" charset="0"/>
              </a:rPr>
              <a:t>Н.Н.Коломина</a:t>
            </a:r>
            <a:endParaRPr lang="es-ES" altLang="ru-RU" sz="1400" dirty="0">
              <a:latin typeface="Arial" panose="020B0604020202020204" pitchFamily="34" charset="0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s-ES" altLang="ru-RU" dirty="0">
                <a:latin typeface="Arial" panose="020B0604020202020204" pitchFamily="34" charset="0"/>
              </a:rPr>
            </a:fld>
            <a:endParaRPr lang="es-ES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1" hangingPunct="1">
              <a:buNone/>
            </a:pPr>
            <a:r>
              <a:rPr lang="ru-RU" altLang="ru-RU" dirty="0">
                <a:latin typeface="Arial" panose="020B0604020202020204" pitchFamily="34" charset="0"/>
              </a:rPr>
              <a:t>Н.Н.Коломина</a:t>
            </a:r>
            <a:endParaRPr lang="es-ES" altLang="ru-RU" sz="1400" dirty="0">
              <a:latin typeface="Arial" panose="020B0604020202020204" pitchFamily="34" charset="0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s-ES" altLang="ru-RU" dirty="0">
                <a:latin typeface="Arial" panose="020B0604020202020204" pitchFamily="34" charset="0"/>
              </a:rPr>
            </a:fld>
            <a:endParaRPr lang="es-ES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1" hangingPunct="1">
              <a:buNone/>
            </a:pPr>
            <a:r>
              <a:rPr lang="ru-RU" altLang="ru-RU" dirty="0">
                <a:latin typeface="Arial" panose="020B0604020202020204" pitchFamily="34" charset="0"/>
              </a:rPr>
              <a:t>Н.Н.Коломина</a:t>
            </a:r>
            <a:endParaRPr lang="es-ES" altLang="ru-RU" sz="1400" dirty="0">
              <a:latin typeface="Arial" panose="020B0604020202020204" pitchFamily="34" charset="0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s-ES" altLang="ru-RU" dirty="0">
                <a:latin typeface="Arial" panose="020B0604020202020204" pitchFamily="34" charset="0"/>
              </a:rPr>
            </a:fld>
            <a:endParaRPr lang="es-ES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1" hangingPunct="1">
              <a:buNone/>
            </a:pPr>
            <a:r>
              <a:rPr lang="ru-RU" altLang="ru-RU" dirty="0">
                <a:latin typeface="Arial" panose="020B0604020202020204" pitchFamily="34" charset="0"/>
              </a:rPr>
              <a:t>Н.Н.Коломина</a:t>
            </a:r>
            <a:endParaRPr lang="es-ES" altLang="ru-RU" sz="1400" dirty="0">
              <a:latin typeface="Arial" panose="020B0604020202020204" pitchFamily="34" charset="0"/>
            </a:endParaRPr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s-ES" altLang="ru-RU" dirty="0">
                <a:latin typeface="Arial" panose="020B0604020202020204" pitchFamily="34" charset="0"/>
              </a:rPr>
            </a:fld>
            <a:endParaRPr lang="es-ES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1" hangingPunct="1">
              <a:buNone/>
            </a:pPr>
            <a:r>
              <a:rPr lang="ru-RU" altLang="ru-RU" dirty="0">
                <a:latin typeface="Arial" panose="020B0604020202020204" pitchFamily="34" charset="0"/>
              </a:rPr>
              <a:t>Н.Н.Коломина</a:t>
            </a:r>
            <a:endParaRPr lang="es-ES" altLang="ru-RU" sz="1400" dirty="0">
              <a:latin typeface="Arial" panose="020B0604020202020204" pitchFamily="34" charset="0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s-ES" altLang="ru-RU" dirty="0">
                <a:latin typeface="Arial" panose="020B0604020202020204" pitchFamily="34" charset="0"/>
              </a:rPr>
            </a:fld>
            <a:endParaRPr lang="es-ES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1" hangingPunct="1">
              <a:buNone/>
            </a:pPr>
            <a:r>
              <a:rPr lang="ru-RU" altLang="ru-RU" dirty="0">
                <a:latin typeface="Arial" panose="020B0604020202020204" pitchFamily="34" charset="0"/>
              </a:rPr>
              <a:t>Н.Н.Коломина</a:t>
            </a:r>
            <a:endParaRPr lang="es-ES" altLang="ru-RU" sz="1400" dirty="0">
              <a:latin typeface="Arial" panose="020B0604020202020204" pitchFamily="34" charset="0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s-ES" altLang="ru-RU" dirty="0">
                <a:latin typeface="Arial" panose="020B0604020202020204" pitchFamily="34" charset="0"/>
              </a:rPr>
            </a:fld>
            <a:endParaRPr lang="es-ES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1" hangingPunct="1">
              <a:buNone/>
            </a:pPr>
            <a:r>
              <a:rPr lang="ru-RU" altLang="ru-RU" dirty="0">
                <a:latin typeface="Arial" panose="020B0604020202020204" pitchFamily="34" charset="0"/>
              </a:rPr>
              <a:t>Н.Н.Коломина</a:t>
            </a:r>
            <a:endParaRPr lang="es-ES" altLang="ru-RU" sz="1400" dirty="0">
              <a:latin typeface="Arial" panose="020B0604020202020204" pitchFamily="34" charset="0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s-ES" altLang="ru-RU" dirty="0">
                <a:latin typeface="Arial" panose="020B0604020202020204" pitchFamily="34" charset="0"/>
              </a:rPr>
            </a:fld>
            <a:endParaRPr lang="es-ES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1" hangingPunct="1">
              <a:buNone/>
            </a:pPr>
            <a:r>
              <a:rPr lang="ru-RU" altLang="ru-RU" dirty="0">
                <a:latin typeface="Arial" panose="020B0604020202020204" pitchFamily="34" charset="0"/>
              </a:rPr>
              <a:t>Н.Н.Коломина</a:t>
            </a:r>
            <a:endParaRPr lang="es-ES" altLang="ru-RU" sz="1400" dirty="0">
              <a:latin typeface="Arial" panose="020B0604020202020204" pitchFamily="34" charset="0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s-ES" altLang="ru-RU" dirty="0">
                <a:latin typeface="Arial" panose="020B0604020202020204" pitchFamily="34" charset="0"/>
              </a:rPr>
            </a:fld>
            <a:endParaRPr lang="es-ES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1" hangingPunct="1">
              <a:buNone/>
            </a:pPr>
            <a:r>
              <a:rPr lang="ru-RU" altLang="ru-RU" dirty="0">
                <a:latin typeface="Arial" panose="020B0604020202020204" pitchFamily="34" charset="0"/>
              </a:rPr>
              <a:t>Н.Н.Коломина</a:t>
            </a:r>
            <a:endParaRPr lang="es-ES" altLang="ru-RU" sz="1400" dirty="0">
              <a:latin typeface="Arial" panose="020B0604020202020204" pitchFamily="34" charset="0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s-ES" altLang="ru-RU" dirty="0">
                <a:latin typeface="Arial" panose="020B0604020202020204" pitchFamily="34" charset="0"/>
              </a:rPr>
            </a:fld>
            <a:endParaRPr lang="es-ES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1" hangingPunct="1">
              <a:buNone/>
            </a:pPr>
            <a:r>
              <a:rPr lang="ru-RU" altLang="ru-RU" dirty="0">
                <a:latin typeface="Arial" panose="020B0604020202020204" pitchFamily="34" charset="0"/>
              </a:rPr>
              <a:t>Н.Н.Коломина</a:t>
            </a:r>
            <a:endParaRPr lang="es-ES" altLang="ru-RU" sz="1400" dirty="0">
              <a:latin typeface="Arial" panose="020B0604020202020204" pitchFamily="34" charset="0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s-ES" altLang="ru-RU" dirty="0">
                <a:latin typeface="Arial" panose="020B0604020202020204" pitchFamily="34" charset="0"/>
              </a:rPr>
            </a:fld>
            <a:endParaRPr lang="es-ES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>
              <a:buNone/>
            </a:pPr>
            <a:r>
              <a:rPr lang="ru-RU" altLang="ru-RU" dirty="0">
                <a:latin typeface="Arial" panose="020B0604020202020204" pitchFamily="34" charset="0"/>
              </a:rPr>
              <a:t>Н.Н.Коломина</a:t>
            </a:r>
            <a:endParaRPr lang="es-ES" altLang="ru-RU" sz="900" dirty="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es-ES" altLang="ru-RU" dirty="0">
                <a:latin typeface="Arial" panose="020B0604020202020204" pitchFamily="34" charset="0"/>
              </a:rPr>
            </a:fld>
            <a:endParaRPr lang="es-ES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>
              <a:buNone/>
            </a:pPr>
            <a:r>
              <a:rPr lang="ru-RU" altLang="ru-RU" dirty="0">
                <a:latin typeface="Arial" panose="020B0604020202020204" pitchFamily="34" charset="0"/>
              </a:rPr>
              <a:t>Н.Н.Коломина</a:t>
            </a:r>
            <a:endParaRPr lang="es-ES" altLang="ru-RU" sz="900" dirty="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es-ES" altLang="ru-RU" dirty="0">
                <a:latin typeface="Arial" panose="020B0604020202020204" pitchFamily="34" charset="0"/>
              </a:rPr>
            </a:fld>
            <a:endParaRPr lang="es-ES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>
              <a:buNone/>
            </a:pPr>
            <a:r>
              <a:rPr lang="ru-RU" altLang="ru-RU" dirty="0">
                <a:latin typeface="Arial" panose="020B0604020202020204" pitchFamily="34" charset="0"/>
              </a:rPr>
              <a:t>Н.Н.Коломина</a:t>
            </a:r>
            <a:endParaRPr lang="es-ES" altLang="ru-RU" sz="900" dirty="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es-ES" altLang="ru-RU" dirty="0">
                <a:latin typeface="Arial" panose="020B0604020202020204" pitchFamily="34" charset="0"/>
              </a:rPr>
            </a:fld>
            <a:endParaRPr lang="es-ES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>
              <a:buNone/>
            </a:pPr>
            <a:r>
              <a:rPr lang="ru-RU" altLang="ru-RU" dirty="0">
                <a:latin typeface="Arial" panose="020B0604020202020204" pitchFamily="34" charset="0"/>
              </a:rPr>
              <a:t>Н.Н.Коломина</a:t>
            </a:r>
            <a:endParaRPr lang="es-ES" altLang="ru-RU" sz="900" dirty="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es-ES" altLang="ru-RU" dirty="0">
                <a:latin typeface="Arial" panose="020B0604020202020204" pitchFamily="34" charset="0"/>
              </a:rPr>
            </a:fld>
            <a:endParaRPr lang="es-ES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>
              <a:buNone/>
            </a:pPr>
            <a:r>
              <a:rPr lang="ru-RU" altLang="ru-RU" dirty="0">
                <a:latin typeface="Arial" panose="020B0604020202020204" pitchFamily="34" charset="0"/>
              </a:rPr>
              <a:t>Н.Н.Коломина</a:t>
            </a:r>
            <a:endParaRPr lang="es-ES" altLang="ru-RU" sz="900" dirty="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es-ES" altLang="ru-RU" dirty="0">
                <a:latin typeface="Arial" panose="020B0604020202020204" pitchFamily="34" charset="0"/>
              </a:rPr>
            </a:fld>
            <a:endParaRPr lang="es-ES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>
              <a:buNone/>
            </a:pPr>
            <a:r>
              <a:rPr lang="ru-RU" altLang="ru-RU" dirty="0">
                <a:latin typeface="Arial" panose="020B0604020202020204" pitchFamily="34" charset="0"/>
              </a:rPr>
              <a:t>Н.Н.Коломина</a:t>
            </a:r>
            <a:endParaRPr lang="es-ES" altLang="ru-RU" sz="900" dirty="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es-ES" altLang="ru-RU" dirty="0">
                <a:latin typeface="Arial" panose="020B0604020202020204" pitchFamily="34" charset="0"/>
              </a:rPr>
            </a:fld>
            <a:endParaRPr lang="es-ES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>
              <a:buNone/>
            </a:pPr>
            <a:r>
              <a:rPr lang="ru-RU" altLang="ru-RU" dirty="0">
                <a:latin typeface="Arial" panose="020B0604020202020204" pitchFamily="34" charset="0"/>
              </a:rPr>
              <a:t>Н.Н.Коломина</a:t>
            </a:r>
            <a:endParaRPr lang="es-ES" altLang="ru-RU" sz="900" dirty="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es-ES" altLang="ru-RU" dirty="0">
                <a:latin typeface="Arial" panose="020B0604020202020204" pitchFamily="34" charset="0"/>
              </a:rPr>
            </a:fld>
            <a:endParaRPr lang="es-ES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>
              <a:buNone/>
            </a:pPr>
            <a:r>
              <a:rPr lang="ru-RU" altLang="ru-RU" dirty="0">
                <a:latin typeface="Arial" panose="020B0604020202020204" pitchFamily="34" charset="0"/>
              </a:rPr>
              <a:t>Н.Н.Коломина</a:t>
            </a:r>
            <a:endParaRPr lang="es-ES" altLang="ru-RU" sz="900" dirty="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es-ES" altLang="ru-RU" dirty="0">
                <a:latin typeface="Arial" panose="020B0604020202020204" pitchFamily="34" charset="0"/>
              </a:rPr>
            </a:fld>
            <a:endParaRPr lang="es-ES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685800" rtl="0" eaLnBrk="0" fontAlgn="base" latinLnBrk="0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ru-RU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>
              <a:buNone/>
            </a:pPr>
            <a:r>
              <a:rPr lang="ru-RU" altLang="ru-RU" dirty="0">
                <a:latin typeface="Arial" panose="020B0604020202020204" pitchFamily="34" charset="0"/>
              </a:rPr>
              <a:t>Н.Н.Коломина</a:t>
            </a:r>
            <a:endParaRPr lang="es-ES" altLang="ru-RU" sz="900" dirty="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es-ES" altLang="ru-RU" dirty="0">
                <a:latin typeface="Arial" panose="020B0604020202020204" pitchFamily="34" charset="0"/>
              </a:rPr>
            </a:fld>
            <a:endParaRPr lang="es-ES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>
              <a:buNone/>
            </a:pPr>
            <a:r>
              <a:rPr lang="ru-RU" altLang="ru-RU" dirty="0">
                <a:latin typeface="Arial" panose="020B0604020202020204" pitchFamily="34" charset="0"/>
              </a:rPr>
              <a:t>Н.Н.Коломина</a:t>
            </a:r>
            <a:endParaRPr lang="es-ES" altLang="ru-RU" sz="900" dirty="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es-ES" altLang="ru-RU" dirty="0">
                <a:latin typeface="Arial" panose="020B0604020202020204" pitchFamily="34" charset="0"/>
              </a:rPr>
            </a:fld>
            <a:endParaRPr lang="es-ES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>
              <a:buNone/>
            </a:pPr>
            <a:r>
              <a:rPr lang="ru-RU" altLang="ru-RU" dirty="0">
                <a:latin typeface="Arial" panose="020B0604020202020204" pitchFamily="34" charset="0"/>
              </a:rPr>
              <a:t>Н.Н.Коломина</a:t>
            </a:r>
            <a:endParaRPr lang="es-ES" altLang="ru-RU" sz="900" dirty="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es-ES" altLang="ru-RU" dirty="0">
                <a:latin typeface="Arial" panose="020B0604020202020204" pitchFamily="34" charset="0"/>
              </a:rPr>
            </a:fld>
            <a:endParaRPr lang="es-ES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s-ES" altLang="ru-RU" dirty="0"/>
              <a:t>Haga clic para cambiar el estilo de título	</a:t>
            </a:r>
            <a:endParaRPr lang="es-ES" altLang="ru-RU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s-ES" altLang="ru-RU" dirty="0"/>
              <a:t>Haga clic para modificar el estilo de texto del patrón</a:t>
            </a:r>
            <a:endParaRPr lang="es-ES" altLang="ru-RU" dirty="0"/>
          </a:p>
          <a:p>
            <a:pPr lvl="1"/>
            <a:r>
              <a:rPr lang="es-ES" altLang="ru-RU" dirty="0"/>
              <a:t>Segundo nivel</a:t>
            </a:r>
            <a:endParaRPr lang="es-ES" altLang="ru-RU" dirty="0"/>
          </a:p>
          <a:p>
            <a:pPr lvl="2"/>
            <a:r>
              <a:rPr lang="es-ES" altLang="ru-RU" dirty="0"/>
              <a:t>Tercer nivel</a:t>
            </a:r>
            <a:endParaRPr lang="es-ES" altLang="ru-RU" dirty="0"/>
          </a:p>
          <a:p>
            <a:pPr lvl="3"/>
            <a:r>
              <a:rPr lang="es-ES" altLang="ru-RU" dirty="0"/>
              <a:t>Cuarto nivel</a:t>
            </a:r>
            <a:endParaRPr lang="es-ES" altLang="ru-RU" dirty="0"/>
          </a:p>
          <a:p>
            <a:pPr lvl="4"/>
            <a:r>
              <a:rPr lang="es-ES" altLang="ru-RU" dirty="0"/>
              <a:t>Quinto nivel</a:t>
            </a:r>
            <a:endParaRPr lang="es-ES" altLang="ru-RU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lvl="0" eaLnBrk="1" hangingPunct="1">
              <a:buNone/>
            </a:pPr>
            <a:r>
              <a:rPr lang="ru-RU" altLang="ru-RU" dirty="0">
                <a:latin typeface="Arial" panose="020B0604020202020204" pitchFamily="34" charset="0"/>
              </a:rPr>
              <a:t>Н.Н.Коломина</a:t>
            </a:r>
            <a:endParaRPr lang="es-ES" altLang="ru-RU" sz="1400" dirty="0">
              <a:latin typeface="Arial" panose="020B0604020202020204" pitchFamily="34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hangingPunct="1">
              <a:buNone/>
            </a:pPr>
            <a:fld id="{9A0DB2DC-4C9A-4742-B13C-FB6460FD3503}" type="slidenum">
              <a:rPr lang="es-ES" altLang="ru-RU" dirty="0">
                <a:latin typeface="Arial" panose="020B0604020202020204" pitchFamily="34" charset="0"/>
              </a:rPr>
            </a:fld>
            <a:endParaRPr lang="es-ES" altLang="ru-RU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mbria" panose="02040503050406030204" pitchFamily="18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mbria" panose="02040503050406030204" pitchFamily="18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mbria" panose="02040503050406030204" pitchFamily="18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mbria" panose="02040503050406030204" pitchFamily="18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ru-RU" altLang="x-none" dirty="0"/>
              <a:t>Образец заголовка</a:t>
            </a:r>
            <a:endParaRPr lang="ru-RU" altLang="x-none" dirty="0"/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ru-RU" altLang="x-none" dirty="0"/>
              <a:t>Образец текста</a:t>
            </a:r>
            <a:endParaRPr lang="ru-RU" altLang="x-none" dirty="0"/>
          </a:p>
          <a:p>
            <a:pPr lvl="1"/>
            <a:r>
              <a:rPr lang="ru-RU" altLang="x-none" dirty="0"/>
              <a:t>Второй уровень</a:t>
            </a:r>
            <a:endParaRPr lang="ru-RU" altLang="x-none" dirty="0"/>
          </a:p>
          <a:p>
            <a:pPr lvl="2"/>
            <a:r>
              <a:rPr lang="ru-RU" altLang="x-none" dirty="0"/>
              <a:t>Третий уровень</a:t>
            </a:r>
            <a:endParaRPr lang="ru-RU" altLang="x-none" dirty="0"/>
          </a:p>
          <a:p>
            <a:pPr lvl="3"/>
            <a:r>
              <a:rPr lang="ru-RU" altLang="x-none" dirty="0"/>
              <a:t>Четвертый уровень</a:t>
            </a:r>
            <a:endParaRPr lang="ru-RU" altLang="x-none" dirty="0"/>
          </a:p>
          <a:p>
            <a:pPr lvl="4"/>
            <a:r>
              <a:rPr lang="ru-RU" altLang="x-none" dirty="0"/>
              <a:t>Пятый уровень</a:t>
            </a:r>
            <a:endParaRPr lang="ru-RU" altLang="x-none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898989"/>
                </a:solidFill>
              </a:defRPr>
            </a:lvl1pPr>
          </a:lstStyle>
          <a:p>
            <a:pPr lvl="0">
              <a:buNone/>
            </a:pPr>
            <a:r>
              <a:rPr lang="ru-RU" altLang="ru-RU" dirty="0">
                <a:latin typeface="Arial" panose="020B0604020202020204" pitchFamily="34" charset="0"/>
              </a:rPr>
              <a:t>Н.Н.Коломина</a:t>
            </a:r>
            <a:endParaRPr lang="es-ES" altLang="ru-RU" sz="900" dirty="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pPr lvl="0">
              <a:buNone/>
            </a:pPr>
            <a:fld id="{9A0DB2DC-4C9A-4742-B13C-FB6460FD3503}" type="slidenum">
              <a:rPr lang="es-ES" altLang="ru-RU" dirty="0">
                <a:latin typeface="Arial" panose="020B0604020202020204" pitchFamily="34" charset="0"/>
              </a:rPr>
            </a:fld>
            <a:endParaRPr lang="es-ES" altLang="ru-RU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mbria" panose="02040503050406030204" pitchFamily="18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mbria" panose="02040503050406030204" pitchFamily="18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mbria" panose="02040503050406030204" pitchFamily="18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mbria" panose="02040503050406030204" pitchFamily="18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mbria" panose="02040503050406030204" pitchFamily="18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mbria" panose="02040503050406030204" pitchFamily="18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mbria" panose="02040503050406030204" pitchFamily="18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mbria" panose="02040503050406030204" pitchFamily="18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" Target="slide20.xml"/><Relationship Id="rId8" Type="http://schemas.openxmlformats.org/officeDocument/2006/relationships/slide" Target="slide18.xml"/><Relationship Id="rId7" Type="http://schemas.openxmlformats.org/officeDocument/2006/relationships/slide" Target="slide16.xml"/><Relationship Id="rId6" Type="http://schemas.openxmlformats.org/officeDocument/2006/relationships/slide" Target="slide14.xml"/><Relationship Id="rId5" Type="http://schemas.openxmlformats.org/officeDocument/2006/relationships/slide" Target="slide12.xml"/><Relationship Id="rId4" Type="http://schemas.openxmlformats.org/officeDocument/2006/relationships/slide" Target="slide10.xml"/><Relationship Id="rId37" Type="http://schemas.openxmlformats.org/officeDocument/2006/relationships/slideLayout" Target="../slideLayouts/slideLayout7.xml"/><Relationship Id="rId36" Type="http://schemas.openxmlformats.org/officeDocument/2006/relationships/slide" Target="slide74.xml"/><Relationship Id="rId35" Type="http://schemas.openxmlformats.org/officeDocument/2006/relationships/slide" Target="slide72.xml"/><Relationship Id="rId34" Type="http://schemas.openxmlformats.org/officeDocument/2006/relationships/slide" Target="slide70.xml"/><Relationship Id="rId33" Type="http://schemas.openxmlformats.org/officeDocument/2006/relationships/slide" Target="slide68.xml"/><Relationship Id="rId32" Type="http://schemas.openxmlformats.org/officeDocument/2006/relationships/slide" Target="slide66.xml"/><Relationship Id="rId31" Type="http://schemas.openxmlformats.org/officeDocument/2006/relationships/slide" Target="slide64.xml"/><Relationship Id="rId30" Type="http://schemas.openxmlformats.org/officeDocument/2006/relationships/slide" Target="slide62.xml"/><Relationship Id="rId3" Type="http://schemas.openxmlformats.org/officeDocument/2006/relationships/slide" Target="slide8.xml"/><Relationship Id="rId29" Type="http://schemas.openxmlformats.org/officeDocument/2006/relationships/slide" Target="slide60.xml"/><Relationship Id="rId28" Type="http://schemas.openxmlformats.org/officeDocument/2006/relationships/slide" Target="slide58.xml"/><Relationship Id="rId27" Type="http://schemas.openxmlformats.org/officeDocument/2006/relationships/slide" Target="slide56.xml"/><Relationship Id="rId26" Type="http://schemas.openxmlformats.org/officeDocument/2006/relationships/slide" Target="slide54.xml"/><Relationship Id="rId25" Type="http://schemas.openxmlformats.org/officeDocument/2006/relationships/slide" Target="slide52.xml"/><Relationship Id="rId24" Type="http://schemas.openxmlformats.org/officeDocument/2006/relationships/slide" Target="slide50.xml"/><Relationship Id="rId23" Type="http://schemas.openxmlformats.org/officeDocument/2006/relationships/slide" Target="slide48.xml"/><Relationship Id="rId22" Type="http://schemas.openxmlformats.org/officeDocument/2006/relationships/slide" Target="slide46.xml"/><Relationship Id="rId21" Type="http://schemas.openxmlformats.org/officeDocument/2006/relationships/slide" Target="slide44.xml"/><Relationship Id="rId20" Type="http://schemas.openxmlformats.org/officeDocument/2006/relationships/slide" Target="slide42.xml"/><Relationship Id="rId2" Type="http://schemas.openxmlformats.org/officeDocument/2006/relationships/slide" Target="slide6.xml"/><Relationship Id="rId19" Type="http://schemas.openxmlformats.org/officeDocument/2006/relationships/slide" Target="slide40.xml"/><Relationship Id="rId18" Type="http://schemas.openxmlformats.org/officeDocument/2006/relationships/slide" Target="slide38.xml"/><Relationship Id="rId17" Type="http://schemas.openxmlformats.org/officeDocument/2006/relationships/slide" Target="slide36.xml"/><Relationship Id="rId16" Type="http://schemas.openxmlformats.org/officeDocument/2006/relationships/slide" Target="slide34.xml"/><Relationship Id="rId15" Type="http://schemas.openxmlformats.org/officeDocument/2006/relationships/slide" Target="slide32.xml"/><Relationship Id="rId14" Type="http://schemas.openxmlformats.org/officeDocument/2006/relationships/slide" Target="slide30.xml"/><Relationship Id="rId13" Type="http://schemas.openxmlformats.org/officeDocument/2006/relationships/slide" Target="slide28.xml"/><Relationship Id="rId12" Type="http://schemas.openxmlformats.org/officeDocument/2006/relationships/slide" Target="slide26.xml"/><Relationship Id="rId11" Type="http://schemas.openxmlformats.org/officeDocument/2006/relationships/slide" Target="slide24.xml"/><Relationship Id="rId10" Type="http://schemas.openxmlformats.org/officeDocument/2006/relationships/slide" Target="slide22.xml"/><Relationship Id="rId1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" Target="slide3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" Target="slide3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" Target="slide3.xml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" Target="slide3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" Target="slide3.xml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" Target="slide3.xml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" Target="slide3.xml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" Target="slide3.xml"/><Relationship Id="rId1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" Target="slide3.xml"/><Relationship Id="rId1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" Target="slide3.xml"/><Relationship Id="rId1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" Target="slide3.xml"/><Relationship Id="rId1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" Target="slide3.xml"/><Relationship Id="rId1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" Target="slide3.xml"/><Relationship Id="rId1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" Target="slide3.xml"/><Relationship Id="rId1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" Target="slide3.xml"/><Relationship Id="rId1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" Target="slide3.xml"/><Relationship Id="rId1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" Target="slide3.xml"/><Relationship Id="rId1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" Target="slide3.xml"/><Relationship Id="rId1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" Target="slide3.xml"/><Relationship Id="rId1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" Target="slide3.xml"/><Relationship Id="rId1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" Target="slide3.xml"/><Relationship Id="rId1" Type="http://schemas.openxmlformats.org/officeDocument/2006/relationships/image" Target="../media/image4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" Target="slide3.xml"/><Relationship Id="rId1" Type="http://schemas.openxmlformats.org/officeDocument/2006/relationships/image" Target="../media/image4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" Target="slide3.xml"/><Relationship Id="rId1" Type="http://schemas.openxmlformats.org/officeDocument/2006/relationships/image" Target="../media/image4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" Target="slide3.xml"/><Relationship Id="rId1" Type="http://schemas.openxmlformats.org/officeDocument/2006/relationships/image" Target="../media/image4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" Target="slide3.xml"/><Relationship Id="rId1" Type="http://schemas.openxmlformats.org/officeDocument/2006/relationships/image" Target="../media/image4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" Target="slide3.xml"/><Relationship Id="rId1" Type="http://schemas.openxmlformats.org/officeDocument/2006/relationships/image" Target="../media/image4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" Target="slide3.xml"/><Relationship Id="rId1" Type="http://schemas.openxmlformats.org/officeDocument/2006/relationships/image" Target="../media/image4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" Target="slide3.xml"/><Relationship Id="rId1" Type="http://schemas.openxmlformats.org/officeDocument/2006/relationships/image" Target="../media/image4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" Target="slide3.xml"/><Relationship Id="rId1" Type="http://schemas.openxmlformats.org/officeDocument/2006/relationships/image" Target="../media/image4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" Target="slide3.xml"/><Relationship Id="rId1" Type="http://schemas.openxmlformats.org/officeDocument/2006/relationships/image" Target="../media/image4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" Target="slide3.xml"/><Relationship Id="rId1" Type="http://schemas.openxmlformats.org/officeDocument/2006/relationships/image" Target="../media/image4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" Target="slide3.xml"/><Relationship Id="rId1" Type="http://schemas.openxmlformats.org/officeDocument/2006/relationships/image" Target="../media/image4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" Target="slide3.xml"/><Relationship Id="rId1" Type="http://schemas.openxmlformats.org/officeDocument/2006/relationships/image" Target="../media/image4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" Target="slide3.xml"/><Relationship Id="rId1" Type="http://schemas.openxmlformats.org/officeDocument/2006/relationships/image" Target="../media/image4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" Target="slide3.xml"/><Relationship Id="rId1" Type="http://schemas.openxmlformats.org/officeDocument/2006/relationships/image" Target="../media/image4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" Target="slide3.xml"/><Relationship Id="rId1" Type="http://schemas.openxmlformats.org/officeDocument/2006/relationships/image" Target="../media/image4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5.png"/></Relationships>
</file>

<file path=ppt/slides/_rels/slide7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hyperlink" Target="http://upyourpic.org/images/201405/c4qdkirotv.jpg" TargetMode="External"/><Relationship Id="rId4" Type="http://schemas.openxmlformats.org/officeDocument/2006/relationships/hyperlink" Target="http://ariosto.ru/ob-ume-i-mudrosti/page/2" TargetMode="External"/><Relationship Id="rId3" Type="http://schemas.openxmlformats.org/officeDocument/2006/relationships/hyperlink" Target="http://www.igraza.ru/page-10-1-22.html" TargetMode="External"/><Relationship Id="rId2" Type="http://schemas.openxmlformats.org/officeDocument/2006/relationships/hyperlink" Target="http://freelance.ru/img/portfolio/pics/00/07/3F/475039.jpg" TargetMode="External"/><Relationship Id="rId1" Type="http://schemas.openxmlformats.org/officeDocument/2006/relationships/hyperlink" Target="http://fppt.ru/269-golubo-siniy-fon-na-molnii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051" name="Rectangle 177"/>
          <p:cNvSpPr>
            <a:spLocks noChangeArrowheads="1"/>
          </p:cNvSpPr>
          <p:nvPr/>
        </p:nvSpPr>
        <p:spPr bwMode="auto">
          <a:xfrm>
            <a:off x="1920875" y="4941888"/>
            <a:ext cx="5365750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r>
              <a:rPr lang="ru-RU" altLang="ru-RU" sz="2000" dirty="0">
                <a:solidFill>
                  <a:srgbClr val="006699"/>
                </a:solidFill>
                <a:latin typeface="Cambria" panose="02040503050406030204" pitchFamily="18" charset="0"/>
              </a:rPr>
              <a:t>Подготовила</a:t>
            </a:r>
            <a:endParaRPr lang="ru-RU" altLang="ru-RU" sz="2000" dirty="0">
              <a:solidFill>
                <a:srgbClr val="006699"/>
              </a:solidFill>
              <a:latin typeface="Cambria" panose="02040503050406030204" pitchFamily="18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r>
              <a:rPr lang="ru-RU" altLang="ru-RU" sz="2000" dirty="0">
                <a:solidFill>
                  <a:srgbClr val="006699"/>
                </a:solidFill>
                <a:latin typeface="Cambria" panose="02040503050406030204" pitchFamily="18" charset="0"/>
              </a:rPr>
              <a:t>учитель математики</a:t>
            </a:r>
            <a:endParaRPr lang="ru-RU" altLang="ru-RU" sz="2000" dirty="0">
              <a:solidFill>
                <a:srgbClr val="006699"/>
              </a:solidFill>
              <a:latin typeface="Cambria" panose="02040503050406030204" pitchFamily="18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r>
              <a:rPr lang="ru-RU" altLang="ru-RU" sz="2000" dirty="0">
                <a:solidFill>
                  <a:srgbClr val="006699"/>
                </a:solidFill>
                <a:latin typeface="Cambria" panose="02040503050406030204" pitchFamily="18" charset="0"/>
              </a:rPr>
              <a:t>Махцева Ф.Х</a:t>
            </a:r>
            <a:endParaRPr lang="ru-RU" altLang="ru-RU" sz="2000" dirty="0">
              <a:solidFill>
                <a:srgbClr val="006699"/>
              </a:solidFill>
              <a:latin typeface="Cambria" panose="020405030504060302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57861" y="188639"/>
            <a:ext cx="7291705" cy="212280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>
            <a:spAutoFit/>
          </a:bodyPr>
          <a:p>
            <a:pPr algn="ctr">
              <a:buNone/>
            </a:pPr>
            <a:r>
              <a:rPr lang="ru-RU" altLang="x-none" sz="4400" dirty="0">
                <a:solidFill>
                  <a:srgbClr val="FFC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Cambria" panose="02040503050406030204" pitchFamily="18" charset="0"/>
              </a:rPr>
              <a:t>Математическая викторина</a:t>
            </a:r>
            <a:endParaRPr lang="ru-RU" altLang="x-none" sz="4400" dirty="0">
              <a:solidFill>
                <a:srgbClr val="FFC000"/>
              </a:solidFill>
              <a:effectLst>
                <a:outerShdw blurRad="38100" dist="38100" dir="2700000">
                  <a:srgbClr val="000000"/>
                </a:outerShdw>
              </a:effectLst>
              <a:latin typeface="Cambria" panose="02040503050406030204" pitchFamily="18" charset="0"/>
            </a:endParaRPr>
          </a:p>
          <a:p>
            <a:pPr algn="ctr">
              <a:buNone/>
            </a:pPr>
            <a:endParaRPr lang="ru-RU" altLang="x-none" sz="4400" dirty="0">
              <a:solidFill>
                <a:srgbClr val="FFC000"/>
              </a:solidFill>
              <a:effectLst>
                <a:outerShdw blurRad="38100" dist="38100" dir="2700000">
                  <a:srgbClr val="000000"/>
                </a:outerShdw>
              </a:effectLst>
              <a:latin typeface="Cambria" panose="02040503050406030204" pitchFamily="18" charset="0"/>
            </a:endParaRPr>
          </a:p>
          <a:p>
            <a:pPr algn="ctr">
              <a:buNone/>
            </a:pPr>
            <a:r>
              <a:rPr lang="ru-RU" altLang="x-none" sz="4400" b="1" i="1" dirty="0">
                <a:solidFill>
                  <a:srgbClr val="FFFF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Cambria" panose="02040503050406030204" pitchFamily="18" charset="0"/>
              </a:rPr>
              <a:t>«Веселая математика»</a:t>
            </a:r>
            <a:endParaRPr lang="ru-RU" altLang="x-none" sz="4400" b="1" i="1" dirty="0">
              <a:solidFill>
                <a:srgbClr val="FFFF00"/>
              </a:solidFill>
              <a:effectLst>
                <a:outerShdw blurRad="38100" dist="38100" dir="2700000">
                  <a:srgbClr val="000000"/>
                </a:outerShdw>
              </a:effectLst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Скругленный прямоугольник 8"/>
          <p:cNvSpPr/>
          <p:nvPr/>
        </p:nvSpPr>
        <p:spPr>
          <a:xfrm>
            <a:off x="720725" y="1412875"/>
            <a:ext cx="7702550" cy="46164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099" name="Номер слайда 4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s-ES" altLang="ru-RU" sz="1400" dirty="0">
                <a:latin typeface="Cambria" panose="02040503050406030204" pitchFamily="18" charset="0"/>
              </a:rPr>
            </a:fld>
            <a:endParaRPr lang="es-ES" altLang="ru-RU" sz="1400" dirty="0">
              <a:latin typeface="Cambria" panose="02040503050406030204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968" y="3262883"/>
            <a:ext cx="1787733" cy="276631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987824" y="1988840"/>
            <a:ext cx="4632176" cy="341632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p>
            <a:pPr algn="ctr">
              <a:buNone/>
            </a:pPr>
            <a:r>
              <a:rPr lang="ru-RU" altLang="x-none" sz="2400" b="1" i="1" dirty="0">
                <a:solidFill>
                  <a:srgbClr val="1E4649"/>
                </a:solidFill>
                <a:latin typeface="Cambria" panose="02040503050406030204" pitchFamily="18" charset="0"/>
              </a:rPr>
              <a:t>Известно ли вам, что математика – </a:t>
            </a:r>
            <a:endParaRPr lang="ru-RU" altLang="x-none" sz="2400" b="1" i="1" dirty="0">
              <a:solidFill>
                <a:srgbClr val="1E4649"/>
              </a:solidFill>
              <a:latin typeface="Cambria" panose="02040503050406030204" pitchFamily="18" charset="0"/>
            </a:endParaRPr>
          </a:p>
          <a:p>
            <a:pPr algn="ctr">
              <a:buNone/>
            </a:pPr>
            <a:r>
              <a:rPr lang="ru-RU" altLang="x-none" sz="2400" b="1" i="1" dirty="0">
                <a:solidFill>
                  <a:srgbClr val="1E4649"/>
                </a:solidFill>
                <a:latin typeface="Cambria" panose="02040503050406030204" pitchFamily="18" charset="0"/>
              </a:rPr>
              <a:t>очень веселая наука? </a:t>
            </a:r>
            <a:endParaRPr lang="ru-RU" altLang="x-none" sz="2400" b="1" i="1" dirty="0">
              <a:solidFill>
                <a:srgbClr val="1E4649"/>
              </a:solidFill>
              <a:latin typeface="Cambria" panose="02040503050406030204" pitchFamily="18" charset="0"/>
            </a:endParaRPr>
          </a:p>
          <a:p>
            <a:pPr algn="ctr">
              <a:buNone/>
            </a:pPr>
            <a:r>
              <a:rPr lang="ru-RU" altLang="x-none" sz="2400" b="1" i="1" dirty="0">
                <a:solidFill>
                  <a:srgbClr val="1E4649"/>
                </a:solidFill>
                <a:latin typeface="Cambria" panose="02040503050406030204" pitchFamily="18" charset="0"/>
              </a:rPr>
              <a:t>Ведь ее можно увидеть во всем, что нас окружает.  </a:t>
            </a:r>
            <a:endParaRPr lang="ru-RU" altLang="x-none" sz="2400" b="1" i="1" dirty="0">
              <a:solidFill>
                <a:srgbClr val="1E4649"/>
              </a:solidFill>
              <a:latin typeface="Cambria" panose="02040503050406030204" pitchFamily="18" charset="0"/>
            </a:endParaRPr>
          </a:p>
          <a:p>
            <a:pPr algn="ctr">
              <a:buNone/>
            </a:pPr>
            <a:r>
              <a:rPr lang="ru-RU" altLang="x-none" sz="2400" b="1" i="1" dirty="0">
                <a:solidFill>
                  <a:srgbClr val="1E4649"/>
                </a:solidFill>
                <a:latin typeface="Cambria" panose="02040503050406030204" pitchFamily="18" charset="0"/>
              </a:rPr>
              <a:t>Математическая викторина</a:t>
            </a:r>
            <a:endParaRPr lang="ru-RU" altLang="x-none" sz="2400" b="1" i="1" dirty="0">
              <a:solidFill>
                <a:srgbClr val="1E4649"/>
              </a:solidFill>
              <a:latin typeface="Cambria" panose="02040503050406030204" pitchFamily="18" charset="0"/>
            </a:endParaRPr>
          </a:p>
          <a:p>
            <a:pPr algn="ctr">
              <a:buNone/>
            </a:pPr>
            <a:r>
              <a:rPr lang="ru-RU" altLang="x-none" sz="2400" b="1" i="1" dirty="0">
                <a:solidFill>
                  <a:srgbClr val="1E4649"/>
                </a:solidFill>
                <a:latin typeface="Cambria" panose="02040503050406030204" pitchFamily="18" charset="0"/>
              </a:rPr>
              <a:t> </a:t>
            </a:r>
            <a:r>
              <a:rPr lang="ru-RU" altLang="x-none" sz="2400" b="1" i="1" dirty="0">
                <a:solidFill>
                  <a:srgbClr val="C00000"/>
                </a:solidFill>
                <a:latin typeface="Cambria" panose="02040503050406030204" pitchFamily="18" charset="0"/>
              </a:rPr>
              <a:t>«О математике с улыбкой» </a:t>
            </a:r>
            <a:r>
              <a:rPr lang="ru-RU" altLang="x-none" sz="2400" b="1" i="1" dirty="0">
                <a:solidFill>
                  <a:srgbClr val="1E4649"/>
                </a:solidFill>
                <a:latin typeface="Cambria" panose="02040503050406030204" pitchFamily="18" charset="0"/>
              </a:rPr>
              <a:t>убедит вас в этом!</a:t>
            </a:r>
            <a:endParaRPr lang="ru-RU" altLang="x-none" sz="2400" b="1" i="1" dirty="0">
              <a:solidFill>
                <a:srgbClr val="1E4649"/>
              </a:solidFill>
              <a:latin typeface="Cambria" panose="02040503050406030204" pitchFamily="18" charset="0"/>
            </a:endParaRPr>
          </a:p>
          <a:p>
            <a:pPr algn="ctr">
              <a:buNone/>
            </a:pPr>
            <a:endParaRPr lang="ru-RU" altLang="x-none" sz="2400" b="1" i="1" dirty="0">
              <a:solidFill>
                <a:srgbClr val="1E4649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Нижний колонтитул 1"/>
          <p:cNvSpPr txBox="1">
            <a:spLocks noGrp="1"/>
          </p:cNvSpPr>
          <p:nvPr>
            <p:ph type="ftr" sz="quarter" idx="1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123" name="Номер слайда 2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s-ES" altLang="ru-RU" sz="1400" dirty="0">
                <a:latin typeface="Cambria" panose="02040503050406030204" pitchFamily="18" charset="0"/>
              </a:rPr>
            </a:fld>
            <a:endParaRPr lang="es-ES" altLang="ru-RU" sz="1400" dirty="0"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86050" y="188913"/>
            <a:ext cx="3771900" cy="522288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800" b="1" dirty="0">
                <a:solidFill>
                  <a:srgbClr val="FFC000"/>
                </a:solidFill>
                <a:latin typeface="Cambria" panose="02040503050406030204" pitchFamily="18" charset="0"/>
              </a:rPr>
              <a:t>Вопросы викторины</a:t>
            </a:r>
            <a:endParaRPr lang="ru-RU" altLang="x-none" sz="2800" b="1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5" name="Скругленный прямоугольник 4">
            <a:hlinkClick r:id="rId1" action="ppaction://hlinksldjump"/>
          </p:cNvPr>
          <p:cNvSpPr/>
          <p:nvPr/>
        </p:nvSpPr>
        <p:spPr>
          <a:xfrm>
            <a:off x="767668" y="2132856"/>
            <a:ext cx="772241" cy="656999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1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кругленный прямоугольник 7">
            <a:hlinkClick r:id="rId2" action="ppaction://hlinksldjump"/>
          </p:cNvPr>
          <p:cNvSpPr/>
          <p:nvPr/>
        </p:nvSpPr>
        <p:spPr>
          <a:xfrm>
            <a:off x="1645778" y="2132856"/>
            <a:ext cx="772241" cy="656999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2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Скругленный прямоугольник 8">
            <a:hlinkClick r:id="rId3" action="ppaction://hlinksldjump"/>
          </p:cNvPr>
          <p:cNvSpPr/>
          <p:nvPr/>
        </p:nvSpPr>
        <p:spPr>
          <a:xfrm>
            <a:off x="2495860" y="2132855"/>
            <a:ext cx="772241" cy="656999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3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Скругленный прямоугольник 9">
            <a:hlinkClick r:id="rId4" action="ppaction://hlinksldjump"/>
          </p:cNvPr>
          <p:cNvSpPr/>
          <p:nvPr/>
        </p:nvSpPr>
        <p:spPr>
          <a:xfrm>
            <a:off x="3353520" y="2132855"/>
            <a:ext cx="772241" cy="656999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4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Скругленный прямоугольник 10">
            <a:hlinkClick r:id="rId5" action="ppaction://hlinksldjump"/>
          </p:cNvPr>
          <p:cNvSpPr/>
          <p:nvPr/>
        </p:nvSpPr>
        <p:spPr>
          <a:xfrm>
            <a:off x="4248541" y="2132855"/>
            <a:ext cx="772241" cy="656999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5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Скругленный прямоугольник 11">
            <a:hlinkClick r:id="rId6" action="ppaction://hlinksldjump"/>
          </p:cNvPr>
          <p:cNvSpPr/>
          <p:nvPr/>
        </p:nvSpPr>
        <p:spPr>
          <a:xfrm>
            <a:off x="5103448" y="2132855"/>
            <a:ext cx="772241" cy="656999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6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Скругленный прямоугольник 12">
            <a:hlinkClick r:id="rId7" action="ppaction://hlinksldjump"/>
          </p:cNvPr>
          <p:cNvSpPr/>
          <p:nvPr/>
        </p:nvSpPr>
        <p:spPr>
          <a:xfrm>
            <a:off x="6004581" y="2132855"/>
            <a:ext cx="772241" cy="656999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7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Скругленный прямоугольник 13">
            <a:hlinkClick r:id="rId8" action="ppaction://hlinksldjump"/>
          </p:cNvPr>
          <p:cNvSpPr/>
          <p:nvPr/>
        </p:nvSpPr>
        <p:spPr>
          <a:xfrm>
            <a:off x="6882691" y="2132855"/>
            <a:ext cx="772241" cy="656999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8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Скругленный прямоугольник 14">
            <a:hlinkClick r:id="rId9" action="ppaction://hlinksldjump"/>
          </p:cNvPr>
          <p:cNvSpPr/>
          <p:nvPr/>
        </p:nvSpPr>
        <p:spPr>
          <a:xfrm>
            <a:off x="7760801" y="2140306"/>
            <a:ext cx="772241" cy="656999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9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Скругленный прямоугольник 15">
            <a:hlinkClick r:id="rId10" action="ppaction://hlinksldjump"/>
          </p:cNvPr>
          <p:cNvSpPr/>
          <p:nvPr/>
        </p:nvSpPr>
        <p:spPr>
          <a:xfrm>
            <a:off x="767668" y="3068960"/>
            <a:ext cx="772241" cy="656999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10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Скругленный прямоугольник 16">
            <a:hlinkClick r:id="rId11" action="ppaction://hlinksldjump"/>
          </p:cNvPr>
          <p:cNvSpPr/>
          <p:nvPr/>
        </p:nvSpPr>
        <p:spPr>
          <a:xfrm>
            <a:off x="1631764" y="3068960"/>
            <a:ext cx="772241" cy="656999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11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Скругленный прямоугольник 17">
            <a:hlinkClick r:id="rId12" action="ppaction://hlinksldjump"/>
          </p:cNvPr>
          <p:cNvSpPr/>
          <p:nvPr/>
        </p:nvSpPr>
        <p:spPr>
          <a:xfrm>
            <a:off x="2495860" y="3068959"/>
            <a:ext cx="772241" cy="656999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12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Скругленный прямоугольник 18">
            <a:hlinkClick r:id="rId13" action="ppaction://hlinksldjump"/>
          </p:cNvPr>
          <p:cNvSpPr/>
          <p:nvPr/>
        </p:nvSpPr>
        <p:spPr>
          <a:xfrm>
            <a:off x="3359957" y="3068958"/>
            <a:ext cx="772241" cy="656999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13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Скругленный прямоугольник 19">
            <a:hlinkClick r:id="rId14" action="ppaction://hlinksldjump"/>
          </p:cNvPr>
          <p:cNvSpPr/>
          <p:nvPr/>
        </p:nvSpPr>
        <p:spPr>
          <a:xfrm>
            <a:off x="4224052" y="3075232"/>
            <a:ext cx="772241" cy="656999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14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Скругленный прямоугольник 20">
            <a:hlinkClick r:id="rId15" action="ppaction://hlinksldjump"/>
          </p:cNvPr>
          <p:cNvSpPr/>
          <p:nvPr/>
        </p:nvSpPr>
        <p:spPr>
          <a:xfrm>
            <a:off x="5103449" y="3068957"/>
            <a:ext cx="772241" cy="656999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15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Скругленный прямоугольник 21">
            <a:hlinkClick r:id="rId16" action="ppaction://hlinksldjump"/>
          </p:cNvPr>
          <p:cNvSpPr/>
          <p:nvPr/>
        </p:nvSpPr>
        <p:spPr>
          <a:xfrm>
            <a:off x="6019800" y="3068957"/>
            <a:ext cx="772241" cy="656999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16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Скругленный прямоугольник 22">
            <a:hlinkClick r:id="rId17" action="ppaction://hlinksldjump"/>
          </p:cNvPr>
          <p:cNvSpPr/>
          <p:nvPr/>
        </p:nvSpPr>
        <p:spPr>
          <a:xfrm>
            <a:off x="6895220" y="3068957"/>
            <a:ext cx="772241" cy="656999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17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Скругленный прямоугольник 23">
            <a:hlinkClick r:id="rId18" action="ppaction://hlinksldjump"/>
          </p:cNvPr>
          <p:cNvSpPr/>
          <p:nvPr/>
        </p:nvSpPr>
        <p:spPr>
          <a:xfrm>
            <a:off x="7751469" y="3068956"/>
            <a:ext cx="772241" cy="656999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18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Скругленный прямоугольник 24">
            <a:hlinkClick r:id="rId19" action="ppaction://hlinksldjump"/>
          </p:cNvPr>
          <p:cNvSpPr/>
          <p:nvPr/>
        </p:nvSpPr>
        <p:spPr>
          <a:xfrm>
            <a:off x="772525" y="4005064"/>
            <a:ext cx="772241" cy="656999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19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Скругленный прямоугольник 25">
            <a:hlinkClick r:id="rId20" action="ppaction://hlinksldjump"/>
          </p:cNvPr>
          <p:cNvSpPr/>
          <p:nvPr/>
        </p:nvSpPr>
        <p:spPr>
          <a:xfrm>
            <a:off x="1635479" y="4005063"/>
            <a:ext cx="772241" cy="656999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20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Скругленный прямоугольник 26">
            <a:hlinkClick r:id="rId21" action="ppaction://hlinksldjump"/>
          </p:cNvPr>
          <p:cNvSpPr/>
          <p:nvPr/>
        </p:nvSpPr>
        <p:spPr>
          <a:xfrm>
            <a:off x="2495860" y="4005063"/>
            <a:ext cx="772241" cy="656999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21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Скругленный прямоугольник 27">
            <a:hlinkClick r:id="rId22" action="ppaction://hlinksldjump"/>
          </p:cNvPr>
          <p:cNvSpPr/>
          <p:nvPr/>
        </p:nvSpPr>
        <p:spPr>
          <a:xfrm>
            <a:off x="3359957" y="4011488"/>
            <a:ext cx="772241" cy="656999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22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Скругленный прямоугольник 28">
            <a:hlinkClick r:id="rId23" action="ppaction://hlinksldjump"/>
          </p:cNvPr>
          <p:cNvSpPr/>
          <p:nvPr/>
        </p:nvSpPr>
        <p:spPr>
          <a:xfrm>
            <a:off x="4227520" y="4011488"/>
            <a:ext cx="772241" cy="656999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23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" name="Скругленный прямоугольник 29">
            <a:hlinkClick r:id="rId24" action="ppaction://hlinksldjump"/>
          </p:cNvPr>
          <p:cNvSpPr/>
          <p:nvPr/>
        </p:nvSpPr>
        <p:spPr>
          <a:xfrm>
            <a:off x="5103449" y="4013220"/>
            <a:ext cx="772241" cy="656999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24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" name="Скругленный прямоугольник 30">
            <a:hlinkClick r:id="rId25" action="ppaction://hlinksldjump"/>
          </p:cNvPr>
          <p:cNvSpPr/>
          <p:nvPr/>
        </p:nvSpPr>
        <p:spPr>
          <a:xfrm>
            <a:off x="5991574" y="4011488"/>
            <a:ext cx="772241" cy="656999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25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Скругленный прямоугольник 31">
            <a:hlinkClick r:id="rId26" action="ppaction://hlinksldjump"/>
          </p:cNvPr>
          <p:cNvSpPr/>
          <p:nvPr/>
        </p:nvSpPr>
        <p:spPr>
          <a:xfrm>
            <a:off x="6862241" y="4011488"/>
            <a:ext cx="772241" cy="656999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26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Скругленный прямоугольник 32">
            <a:hlinkClick r:id="rId27" action="ppaction://hlinksldjump"/>
          </p:cNvPr>
          <p:cNvSpPr/>
          <p:nvPr/>
        </p:nvSpPr>
        <p:spPr>
          <a:xfrm>
            <a:off x="7751470" y="4005062"/>
            <a:ext cx="772241" cy="656999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27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4" name="Скругленный прямоугольник 33">
            <a:hlinkClick r:id="rId28" action="ppaction://hlinksldjump"/>
          </p:cNvPr>
          <p:cNvSpPr/>
          <p:nvPr/>
        </p:nvSpPr>
        <p:spPr>
          <a:xfrm>
            <a:off x="767668" y="4941168"/>
            <a:ext cx="772241" cy="656999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28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5" name="Скругленный прямоугольник 34">
            <a:hlinkClick r:id="rId29" action="ppaction://hlinksldjump"/>
          </p:cNvPr>
          <p:cNvSpPr/>
          <p:nvPr/>
        </p:nvSpPr>
        <p:spPr>
          <a:xfrm>
            <a:off x="1631765" y="4941168"/>
            <a:ext cx="772241" cy="656999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29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" name="Скругленный прямоугольник 35">
            <a:hlinkClick r:id="rId30" action="ppaction://hlinksldjump"/>
          </p:cNvPr>
          <p:cNvSpPr/>
          <p:nvPr/>
        </p:nvSpPr>
        <p:spPr>
          <a:xfrm>
            <a:off x="2495860" y="4941167"/>
            <a:ext cx="772241" cy="656999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30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7" name="Скругленный прямоугольник 36">
            <a:hlinkClick r:id="rId31" action="ppaction://hlinksldjump"/>
          </p:cNvPr>
          <p:cNvSpPr/>
          <p:nvPr/>
        </p:nvSpPr>
        <p:spPr>
          <a:xfrm>
            <a:off x="3359957" y="4944093"/>
            <a:ext cx="772241" cy="656999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31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8" name="Скругленный прямоугольник 37">
            <a:hlinkClick r:id="rId32" action="ppaction://hlinksldjump"/>
          </p:cNvPr>
          <p:cNvSpPr/>
          <p:nvPr/>
        </p:nvSpPr>
        <p:spPr>
          <a:xfrm>
            <a:off x="4224052" y="4936197"/>
            <a:ext cx="772241" cy="656999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32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9" name="Скругленный прямоугольник 38">
            <a:hlinkClick r:id="rId33" action="ppaction://hlinksldjump"/>
          </p:cNvPr>
          <p:cNvSpPr/>
          <p:nvPr/>
        </p:nvSpPr>
        <p:spPr>
          <a:xfrm>
            <a:off x="5103449" y="4936197"/>
            <a:ext cx="772241" cy="656999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33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0" name="Скругленный прямоугольник 39">
            <a:hlinkClick r:id="rId34" action="ppaction://hlinksldjump"/>
          </p:cNvPr>
          <p:cNvSpPr/>
          <p:nvPr/>
        </p:nvSpPr>
        <p:spPr>
          <a:xfrm>
            <a:off x="5967545" y="4944092"/>
            <a:ext cx="772241" cy="656999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34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1" name="Скругленный прямоугольник 40">
            <a:hlinkClick r:id="rId35" action="ppaction://hlinksldjump"/>
          </p:cNvPr>
          <p:cNvSpPr/>
          <p:nvPr/>
        </p:nvSpPr>
        <p:spPr>
          <a:xfrm>
            <a:off x="6841149" y="4936197"/>
            <a:ext cx="772241" cy="656999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35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2" name="Скругленный прямоугольник 41">
            <a:hlinkClick r:id="rId36" action="ppaction://hlinksldjump"/>
          </p:cNvPr>
          <p:cNvSpPr/>
          <p:nvPr/>
        </p:nvSpPr>
        <p:spPr>
          <a:xfrm>
            <a:off x="7714753" y="4933712"/>
            <a:ext cx="772241" cy="656999"/>
          </a:xfrm>
          <a:prstGeom prst="roundRect">
            <a:avLst/>
          </a:prstGeom>
          <a:solidFill>
            <a:srgbClr val="0066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36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Нижний колонтитул 1"/>
          <p:cNvSpPr txBox="1">
            <a:spLocks noGrp="1"/>
          </p:cNvSpPr>
          <p:nvPr>
            <p:ph type="ftr" sz="quarter" idx="1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147" name="Номер слайда 2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s-ES" altLang="ru-RU" sz="1400" dirty="0">
                <a:latin typeface="Cambria" panose="02040503050406030204" pitchFamily="18" charset="0"/>
              </a:rPr>
            </a:fld>
            <a:endParaRPr lang="es-ES" altLang="ru-RU" sz="1400" dirty="0"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475" y="260350"/>
            <a:ext cx="2176463" cy="52387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800" b="1" i="1" dirty="0">
                <a:solidFill>
                  <a:srgbClr val="FFC000"/>
                </a:solidFill>
                <a:latin typeface="Cambria" panose="02040503050406030204" pitchFamily="18" charset="0"/>
              </a:rPr>
              <a:t>Вопрос № 1</a:t>
            </a:r>
            <a:endParaRPr lang="ru-RU" altLang="x-none" sz="2800" b="1" i="1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6149" name="Прямоугольник 5"/>
          <p:cNvSpPr/>
          <p:nvPr/>
        </p:nvSpPr>
        <p:spPr>
          <a:xfrm>
            <a:off x="1055688" y="2314575"/>
            <a:ext cx="6902450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Что является «нулем» на карте железных дорог России? </a:t>
            </a:r>
            <a:endParaRPr lang="ru-RU" altLang="x-none" sz="3600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35697" y="5589240"/>
            <a:ext cx="2743944" cy="432048"/>
          </a:xfrm>
          <a:prstGeom prst="roundRect">
            <a:avLst/>
          </a:prstGeom>
          <a:solidFill>
            <a:srgbClr val="04548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dirty="0">
                <a:solidFill>
                  <a:srgbClr val="FFFFFF"/>
                </a:solidFill>
                <a:latin typeface="Cambria" panose="02040503050406030204" pitchFamily="18" charset="0"/>
              </a:rPr>
              <a:t>Показать ответ</a:t>
            </a:r>
            <a:endParaRPr lang="ru-RU" altLang="x-none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Номер слайда 2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s-ES" altLang="ru-RU" sz="900" dirty="0">
                <a:solidFill>
                  <a:srgbClr val="898989"/>
                </a:solidFill>
              </a:rPr>
            </a:fld>
            <a:endParaRPr lang="es-ES" altLang="ru-RU" sz="900" dirty="0">
              <a:solidFill>
                <a:srgbClr val="898989"/>
              </a:solidFill>
            </a:endParaRPr>
          </a:p>
        </p:txBody>
      </p:sp>
      <p:pic>
        <p:nvPicPr>
          <p:cNvPr id="7171" name="Picture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8575" y="2843213"/>
            <a:ext cx="2390775" cy="3698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403350" y="836613"/>
            <a:ext cx="6913563" cy="2447925"/>
          </a:xfrm>
          <a:prstGeom prst="wedgeRoundRectCallout">
            <a:avLst>
              <a:gd name="adj1" fmla="val -43111"/>
              <a:gd name="adj2" fmla="val 7075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Москва:</a:t>
            </a:r>
            <a:r>
              <a:rPr lang="ru-RU" altLang="x-none" sz="2800" dirty="0">
                <a:solidFill>
                  <a:srgbClr val="000000"/>
                </a:solidFill>
                <a:latin typeface="Cambria" panose="02040503050406030204" pitchFamily="18" charset="0"/>
              </a:rPr>
              <a:t> по железным дорогам России все расстояния считаются от Москвы, кроме Октябрьской железной дороги, где отсчет идет от Санкт-Петербурга.</a:t>
            </a:r>
            <a:endParaRPr lang="ru-RU" altLang="x-none" sz="2800" dirty="0">
              <a:solidFill>
                <a:srgbClr val="000000"/>
              </a:solidFill>
              <a:latin typeface="Cambria" panose="02040503050406030204" pitchFamily="18" charset="0"/>
            </a:endParaRPr>
          </a:p>
        </p:txBody>
      </p:sp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6171370" y="5301208"/>
            <a:ext cx="2146498" cy="64807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b="1" i="1" dirty="0">
                <a:solidFill>
                  <a:srgbClr val="0070C0"/>
                </a:solidFill>
                <a:latin typeface="Cambria" panose="02040503050406030204" pitchFamily="18" charset="0"/>
              </a:rPr>
              <a:t>Назад </a:t>
            </a:r>
            <a:endParaRPr lang="ru-RU" altLang="x-none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Нижний колонтитул 1"/>
          <p:cNvSpPr txBox="1">
            <a:spLocks noGrp="1"/>
          </p:cNvSpPr>
          <p:nvPr>
            <p:ph type="ftr" sz="quarter" idx="1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195" name="Номер слайда 2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s-ES" altLang="ru-RU" sz="1400" dirty="0">
                <a:latin typeface="Cambria" panose="02040503050406030204" pitchFamily="18" charset="0"/>
              </a:rPr>
            </a:fld>
            <a:endParaRPr lang="es-ES" altLang="ru-RU" sz="1400" dirty="0"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475" y="260350"/>
            <a:ext cx="2176463" cy="52387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800" b="1" i="1" dirty="0">
                <a:solidFill>
                  <a:srgbClr val="FFC000"/>
                </a:solidFill>
                <a:latin typeface="Cambria" panose="02040503050406030204" pitchFamily="18" charset="0"/>
              </a:rPr>
              <a:t>Вопрос № 2</a:t>
            </a:r>
            <a:endParaRPr lang="ru-RU" altLang="x-none" sz="2800" b="1" i="1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8197" name="Прямоугольник 5"/>
          <p:cNvSpPr/>
          <p:nvPr/>
        </p:nvSpPr>
        <p:spPr>
          <a:xfrm>
            <a:off x="1055688" y="1806575"/>
            <a:ext cx="6902450" cy="3416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Названия многих русских городов произошли от числительных: Семипалатинск, Семилуки, Пятигорск. А какой город был назван в честь наибольшего числа? </a:t>
            </a:r>
            <a:endParaRPr lang="ru-RU" altLang="x-none" sz="3600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35697" y="5589240"/>
            <a:ext cx="2743944" cy="432048"/>
          </a:xfrm>
          <a:prstGeom prst="roundRect">
            <a:avLst/>
          </a:prstGeom>
          <a:solidFill>
            <a:srgbClr val="04548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dirty="0">
                <a:solidFill>
                  <a:srgbClr val="FFFFFF"/>
                </a:solidFill>
                <a:latin typeface="Cambria" panose="02040503050406030204" pitchFamily="18" charset="0"/>
              </a:rPr>
              <a:t>Показать ответ</a:t>
            </a:r>
            <a:endParaRPr lang="ru-RU" altLang="x-none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Номер слайда 2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s-ES" altLang="ru-RU" sz="900" dirty="0">
                <a:solidFill>
                  <a:srgbClr val="898989"/>
                </a:solidFill>
              </a:rPr>
            </a:fld>
            <a:endParaRPr lang="es-ES" altLang="ru-RU" sz="900" dirty="0">
              <a:solidFill>
                <a:srgbClr val="898989"/>
              </a:solidFill>
            </a:endParaRPr>
          </a:p>
        </p:txBody>
      </p:sp>
      <p:pic>
        <p:nvPicPr>
          <p:cNvPr id="9219" name="Picture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8575" y="2843213"/>
            <a:ext cx="2390775" cy="3698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403350" y="836613"/>
            <a:ext cx="6913563" cy="2447925"/>
          </a:xfrm>
          <a:prstGeom prst="wedgeRoundRectCallout">
            <a:avLst>
              <a:gd name="adj1" fmla="val -43111"/>
              <a:gd name="adj2" fmla="val 7075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Тюмень, </a:t>
            </a:r>
            <a:r>
              <a:rPr lang="ru-RU" altLang="x-none" sz="2800" dirty="0">
                <a:latin typeface="Cambria" panose="02040503050406030204" pitchFamily="18" charset="0"/>
              </a:rPr>
              <a:t>от тюркского слова </a:t>
            </a:r>
            <a:endParaRPr lang="ru-RU" altLang="x-none" sz="2800" dirty="0">
              <a:latin typeface="Cambria" panose="02040503050406030204" pitchFamily="18" charset="0"/>
            </a:endParaRPr>
          </a:p>
          <a:p>
            <a:pPr lvl="0" algn="ctr">
              <a:buNone/>
            </a:pPr>
            <a:r>
              <a:rPr lang="ru-RU" altLang="x-none" sz="2800" dirty="0">
                <a:latin typeface="Cambria" panose="02040503050406030204" pitchFamily="18" charset="0"/>
              </a:rPr>
              <a:t>«тумен» – 10 000.</a:t>
            </a:r>
            <a:endParaRPr lang="ru-RU" altLang="x-none" sz="2800" dirty="0">
              <a:latin typeface="Cambria" panose="02040503050406030204" pitchFamily="18" charset="0"/>
            </a:endParaRPr>
          </a:p>
        </p:txBody>
      </p:sp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6171370" y="5301208"/>
            <a:ext cx="2146498" cy="64807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b="1" i="1" dirty="0">
                <a:solidFill>
                  <a:srgbClr val="0070C0"/>
                </a:solidFill>
                <a:latin typeface="Cambria" panose="02040503050406030204" pitchFamily="18" charset="0"/>
              </a:rPr>
              <a:t>Назад </a:t>
            </a:r>
            <a:endParaRPr lang="ru-RU" altLang="x-none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Нижний колонтитул 1"/>
          <p:cNvSpPr txBox="1">
            <a:spLocks noGrp="1"/>
          </p:cNvSpPr>
          <p:nvPr>
            <p:ph type="ftr" sz="quarter" idx="1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243" name="Номер слайда 2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s-ES" altLang="ru-RU" sz="1400" dirty="0">
                <a:latin typeface="Cambria" panose="02040503050406030204" pitchFamily="18" charset="0"/>
              </a:rPr>
            </a:fld>
            <a:endParaRPr lang="es-ES" altLang="ru-RU" sz="1400" dirty="0"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475" y="260350"/>
            <a:ext cx="2176463" cy="52387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800" b="1" i="1" dirty="0">
                <a:solidFill>
                  <a:srgbClr val="FFC000"/>
                </a:solidFill>
                <a:latin typeface="Cambria" panose="02040503050406030204" pitchFamily="18" charset="0"/>
              </a:rPr>
              <a:t>Вопрос № 3</a:t>
            </a:r>
            <a:endParaRPr lang="ru-RU" altLang="x-none" sz="2800" b="1" i="1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10245" name="Прямоугольник 5"/>
          <p:cNvSpPr/>
          <p:nvPr/>
        </p:nvSpPr>
        <p:spPr>
          <a:xfrm>
            <a:off x="1055688" y="1806575"/>
            <a:ext cx="6902450" cy="1754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Какой город России назван </a:t>
            </a:r>
            <a:endParaRPr lang="ru-RU" altLang="x-none" sz="3600" dirty="0">
              <a:solidFill>
                <a:srgbClr val="006666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«в честь» знака математической операции? </a:t>
            </a:r>
            <a:endParaRPr lang="ru-RU" altLang="x-none" sz="3600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35697" y="5589240"/>
            <a:ext cx="2743944" cy="432048"/>
          </a:xfrm>
          <a:prstGeom prst="roundRect">
            <a:avLst/>
          </a:prstGeom>
          <a:solidFill>
            <a:srgbClr val="04548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dirty="0">
                <a:solidFill>
                  <a:srgbClr val="FFFFFF"/>
                </a:solidFill>
                <a:latin typeface="Cambria" panose="02040503050406030204" pitchFamily="18" charset="0"/>
              </a:rPr>
              <a:t>Показать ответ</a:t>
            </a:r>
            <a:endParaRPr lang="ru-RU" altLang="x-none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Номер слайда 2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s-ES" altLang="ru-RU" sz="900" dirty="0">
                <a:solidFill>
                  <a:srgbClr val="898989"/>
                </a:solidFill>
              </a:rPr>
            </a:fld>
            <a:endParaRPr lang="es-ES" altLang="ru-RU" sz="900" dirty="0">
              <a:solidFill>
                <a:srgbClr val="898989"/>
              </a:solidFill>
            </a:endParaRPr>
          </a:p>
        </p:txBody>
      </p:sp>
      <p:pic>
        <p:nvPicPr>
          <p:cNvPr id="11267" name="Picture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8575" y="2843213"/>
            <a:ext cx="2390775" cy="3698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403350" y="836613"/>
            <a:ext cx="6913563" cy="2447925"/>
          </a:xfrm>
          <a:prstGeom prst="wedgeRoundRectCallout">
            <a:avLst>
              <a:gd name="adj1" fmla="val -43111"/>
              <a:gd name="adj2" fmla="val 7075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Минусинск, Красноярский край.</a:t>
            </a:r>
            <a:endParaRPr lang="ru-RU" altLang="x-none" sz="2800" dirty="0">
              <a:latin typeface="Cambria" panose="02040503050406030204" pitchFamily="18" charset="0"/>
            </a:endParaRPr>
          </a:p>
        </p:txBody>
      </p:sp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6171370" y="5301208"/>
            <a:ext cx="2146498" cy="64807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b="1" i="1" dirty="0">
                <a:solidFill>
                  <a:srgbClr val="0070C0"/>
                </a:solidFill>
                <a:latin typeface="Cambria" panose="02040503050406030204" pitchFamily="18" charset="0"/>
              </a:rPr>
              <a:t>Назад </a:t>
            </a:r>
            <a:endParaRPr lang="ru-RU" altLang="x-none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Нижний колонтитул 1"/>
          <p:cNvSpPr txBox="1">
            <a:spLocks noGrp="1"/>
          </p:cNvSpPr>
          <p:nvPr>
            <p:ph type="ftr" sz="quarter" idx="1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291" name="Номер слайда 2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s-ES" altLang="ru-RU" sz="1400" dirty="0">
                <a:latin typeface="Cambria" panose="02040503050406030204" pitchFamily="18" charset="0"/>
              </a:rPr>
            </a:fld>
            <a:endParaRPr lang="es-ES" altLang="ru-RU" sz="1400" dirty="0"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475" y="260350"/>
            <a:ext cx="2176463" cy="52387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800" b="1" i="1" dirty="0">
                <a:solidFill>
                  <a:srgbClr val="FFC000"/>
                </a:solidFill>
                <a:latin typeface="Cambria" panose="02040503050406030204" pitchFamily="18" charset="0"/>
              </a:rPr>
              <a:t>Вопрос № 4</a:t>
            </a:r>
            <a:endParaRPr lang="ru-RU" altLang="x-none" sz="2800" b="1" i="1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12293" name="Прямоугольник 5"/>
          <p:cNvSpPr/>
          <p:nvPr/>
        </p:nvSpPr>
        <p:spPr>
          <a:xfrm>
            <a:off x="1120775" y="2420938"/>
            <a:ext cx="6902450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Назовите «математические» растения. </a:t>
            </a:r>
            <a:endParaRPr lang="ru-RU" altLang="x-none" sz="3600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35697" y="5589240"/>
            <a:ext cx="2743944" cy="432048"/>
          </a:xfrm>
          <a:prstGeom prst="roundRect">
            <a:avLst/>
          </a:prstGeom>
          <a:solidFill>
            <a:srgbClr val="04548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dirty="0">
                <a:solidFill>
                  <a:srgbClr val="FFFFFF"/>
                </a:solidFill>
                <a:latin typeface="Cambria" panose="02040503050406030204" pitchFamily="18" charset="0"/>
              </a:rPr>
              <a:t>Показать ответ</a:t>
            </a:r>
            <a:endParaRPr lang="ru-RU" altLang="x-none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Нижний колонтитул 1"/>
          <p:cNvSpPr txBox="1">
            <a:spLocks noGrp="1"/>
          </p:cNvSpPr>
          <p:nvPr>
            <p:ph type="ftr" sz="quarter" idx="11"/>
          </p:nvPr>
        </p:nvSpPr>
        <p:spPr>
          <a:noFill/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3315" name="Номер слайда 2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s-ES" altLang="ru-RU" sz="900" dirty="0">
                <a:solidFill>
                  <a:srgbClr val="898989"/>
                </a:solidFill>
              </a:rPr>
            </a:fld>
            <a:endParaRPr lang="es-ES" altLang="ru-RU" sz="900" dirty="0">
              <a:solidFill>
                <a:srgbClr val="898989"/>
              </a:solidFill>
            </a:endParaRPr>
          </a:p>
        </p:txBody>
      </p:sp>
      <p:pic>
        <p:nvPicPr>
          <p:cNvPr id="13316" name="Picture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8575" y="2843213"/>
            <a:ext cx="2390775" cy="3698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403350" y="836613"/>
            <a:ext cx="6913563" cy="2447925"/>
          </a:xfrm>
          <a:prstGeom prst="wedgeRoundRectCallout">
            <a:avLst>
              <a:gd name="adj1" fmla="val -43111"/>
              <a:gd name="adj2" fmla="val 7075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Тысячелистник, столетник, золототысячник.</a:t>
            </a:r>
            <a:endParaRPr lang="ru-RU" altLang="x-none" sz="2800" dirty="0">
              <a:latin typeface="Cambria" panose="02040503050406030204" pitchFamily="18" charset="0"/>
            </a:endParaRPr>
          </a:p>
        </p:txBody>
      </p:sp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6171370" y="5301208"/>
            <a:ext cx="2146498" cy="64807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b="1" i="1" dirty="0">
                <a:solidFill>
                  <a:srgbClr val="0070C0"/>
                </a:solidFill>
                <a:latin typeface="Cambria" panose="02040503050406030204" pitchFamily="18" charset="0"/>
              </a:rPr>
              <a:t>Назад </a:t>
            </a:r>
            <a:endParaRPr lang="ru-RU" altLang="x-none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Номер слайда 2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s-ES" altLang="ru-RU" sz="1400" dirty="0">
                <a:latin typeface="Cambria" panose="02040503050406030204" pitchFamily="18" charset="0"/>
              </a:rPr>
            </a:fld>
            <a:endParaRPr lang="es-ES" altLang="ru-RU" sz="1400" dirty="0"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475" y="260350"/>
            <a:ext cx="2176463" cy="52387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800" b="1" i="1" dirty="0">
                <a:solidFill>
                  <a:srgbClr val="FFC000"/>
                </a:solidFill>
                <a:latin typeface="Cambria" panose="02040503050406030204" pitchFamily="18" charset="0"/>
              </a:rPr>
              <a:t>Вопрос № 5</a:t>
            </a:r>
            <a:endParaRPr lang="ru-RU" altLang="x-none" sz="2800" b="1" i="1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14340" name="Прямоугольник 5"/>
          <p:cNvSpPr/>
          <p:nvPr/>
        </p:nvSpPr>
        <p:spPr>
          <a:xfrm>
            <a:off x="1120775" y="2420938"/>
            <a:ext cx="6902450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В какие «цифры» люди одеваются? </a:t>
            </a:r>
            <a:endParaRPr lang="ru-RU" altLang="x-none" sz="3600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35697" y="5589240"/>
            <a:ext cx="2743944" cy="432048"/>
          </a:xfrm>
          <a:prstGeom prst="roundRect">
            <a:avLst/>
          </a:prstGeom>
          <a:solidFill>
            <a:srgbClr val="04548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dirty="0">
                <a:solidFill>
                  <a:srgbClr val="FFFFFF"/>
                </a:solidFill>
                <a:latin typeface="Cambria" panose="02040503050406030204" pitchFamily="18" charset="0"/>
              </a:rPr>
              <a:t>Показать ответ</a:t>
            </a:r>
            <a:endParaRPr lang="ru-RU" altLang="x-none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Номер слайда 2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s-ES" altLang="ru-RU" sz="900" dirty="0">
                <a:solidFill>
                  <a:srgbClr val="898989"/>
                </a:solidFill>
              </a:rPr>
            </a:fld>
            <a:endParaRPr lang="es-ES" altLang="ru-RU" sz="900" dirty="0">
              <a:solidFill>
                <a:srgbClr val="898989"/>
              </a:solidFill>
            </a:endParaRPr>
          </a:p>
        </p:txBody>
      </p:sp>
      <p:pic>
        <p:nvPicPr>
          <p:cNvPr id="15363" name="Picture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8575" y="2843213"/>
            <a:ext cx="2390775" cy="3698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403350" y="836613"/>
            <a:ext cx="6913563" cy="2447925"/>
          </a:xfrm>
          <a:prstGeom prst="wedgeRoundRectCallout">
            <a:avLst>
              <a:gd name="adj1" fmla="val -43111"/>
              <a:gd name="adj2" fmla="val 7075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sz="2800" dirty="0">
                <a:solidFill>
                  <a:srgbClr val="000000"/>
                </a:solidFill>
                <a:latin typeface="Cambria" panose="02040503050406030204" pitchFamily="18" charset="0"/>
              </a:rPr>
              <a:t>В </a:t>
            </a: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костюм-двойку</a:t>
            </a:r>
            <a:r>
              <a:rPr lang="ru-RU" altLang="x-none" sz="2800" dirty="0">
                <a:solidFill>
                  <a:srgbClr val="000000"/>
                </a:solidFill>
                <a:latin typeface="Cambria" panose="02040503050406030204" pitchFamily="18" charset="0"/>
              </a:rPr>
              <a:t> и в </a:t>
            </a: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костюм-тройку</a:t>
            </a:r>
            <a:r>
              <a:rPr lang="ru-RU" altLang="x-none" sz="2800" dirty="0">
                <a:solidFill>
                  <a:srgbClr val="000000"/>
                </a:solidFill>
                <a:latin typeface="Cambria" panose="02040503050406030204" pitchFamily="18" charset="0"/>
              </a:rPr>
              <a:t>.</a:t>
            </a:r>
            <a:endParaRPr lang="ru-RU" altLang="x-none" sz="2800" dirty="0">
              <a:latin typeface="Cambria" panose="02040503050406030204" pitchFamily="18" charset="0"/>
            </a:endParaRPr>
          </a:p>
        </p:txBody>
      </p:sp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6171370" y="5301208"/>
            <a:ext cx="2146498" cy="64807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b="1" i="1" dirty="0">
                <a:solidFill>
                  <a:srgbClr val="0070C0"/>
                </a:solidFill>
                <a:latin typeface="Cambria" panose="02040503050406030204" pitchFamily="18" charset="0"/>
              </a:rPr>
              <a:t>Назад </a:t>
            </a:r>
            <a:endParaRPr lang="ru-RU" altLang="x-none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Нижний колонтитул 1"/>
          <p:cNvSpPr txBox="1">
            <a:spLocks noGrp="1"/>
          </p:cNvSpPr>
          <p:nvPr>
            <p:ph type="ftr" sz="quarter" idx="1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6387" name="Номер слайда 2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s-ES" altLang="ru-RU" sz="1400" dirty="0">
                <a:latin typeface="Cambria" panose="02040503050406030204" pitchFamily="18" charset="0"/>
              </a:rPr>
            </a:fld>
            <a:endParaRPr lang="es-ES" altLang="ru-RU" sz="1400" dirty="0"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475" y="260350"/>
            <a:ext cx="2176463" cy="52387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800" b="1" i="1" dirty="0">
                <a:solidFill>
                  <a:srgbClr val="FFC000"/>
                </a:solidFill>
                <a:latin typeface="Cambria" panose="02040503050406030204" pitchFamily="18" charset="0"/>
              </a:rPr>
              <a:t>Вопрос № 6</a:t>
            </a:r>
            <a:endParaRPr lang="ru-RU" altLang="x-none" sz="2800" b="1" i="1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16389" name="Прямоугольник 5"/>
          <p:cNvSpPr/>
          <p:nvPr/>
        </p:nvSpPr>
        <p:spPr>
          <a:xfrm>
            <a:off x="1120775" y="2420938"/>
            <a:ext cx="6902450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Какие цифры «пишут» летчики в небе? </a:t>
            </a:r>
            <a:endParaRPr lang="ru-RU" altLang="x-none" sz="3600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35697" y="5589240"/>
            <a:ext cx="2743944" cy="432048"/>
          </a:xfrm>
          <a:prstGeom prst="roundRect">
            <a:avLst/>
          </a:prstGeom>
          <a:solidFill>
            <a:srgbClr val="04548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dirty="0">
                <a:solidFill>
                  <a:srgbClr val="FFFFFF"/>
                </a:solidFill>
                <a:latin typeface="Cambria" panose="02040503050406030204" pitchFamily="18" charset="0"/>
              </a:rPr>
              <a:t>Показать ответ</a:t>
            </a:r>
            <a:endParaRPr lang="ru-RU" altLang="x-none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Номер слайда 2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s-ES" altLang="ru-RU" sz="900" dirty="0">
                <a:solidFill>
                  <a:srgbClr val="898989"/>
                </a:solidFill>
              </a:rPr>
            </a:fld>
            <a:endParaRPr lang="es-ES" altLang="ru-RU" sz="900" dirty="0">
              <a:solidFill>
                <a:srgbClr val="898989"/>
              </a:solidFill>
            </a:endParaRPr>
          </a:p>
        </p:txBody>
      </p:sp>
      <p:pic>
        <p:nvPicPr>
          <p:cNvPr id="17411" name="Picture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8575" y="2843213"/>
            <a:ext cx="2390775" cy="3698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403350" y="836613"/>
            <a:ext cx="6913563" cy="2447925"/>
          </a:xfrm>
          <a:prstGeom prst="wedgeRoundRectCallout">
            <a:avLst>
              <a:gd name="adj1" fmla="val -43111"/>
              <a:gd name="adj2" fmla="val 7075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Восьмерки.</a:t>
            </a:r>
            <a:endParaRPr lang="ru-RU" altLang="x-none" sz="2800" b="1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6171370" y="5301208"/>
            <a:ext cx="2146498" cy="64807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b="1" i="1" dirty="0">
                <a:solidFill>
                  <a:srgbClr val="0070C0"/>
                </a:solidFill>
                <a:latin typeface="Cambria" panose="02040503050406030204" pitchFamily="18" charset="0"/>
              </a:rPr>
              <a:t>Назад </a:t>
            </a:r>
            <a:endParaRPr lang="ru-RU" altLang="x-none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Нижний колонтитул 1"/>
          <p:cNvSpPr txBox="1">
            <a:spLocks noGrp="1"/>
          </p:cNvSpPr>
          <p:nvPr>
            <p:ph type="ftr" sz="quarter" idx="1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8435" name="Номер слайда 2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s-ES" altLang="ru-RU" sz="1400" dirty="0">
                <a:latin typeface="Cambria" panose="02040503050406030204" pitchFamily="18" charset="0"/>
              </a:rPr>
            </a:fld>
            <a:endParaRPr lang="es-ES" altLang="ru-RU" sz="1400" dirty="0"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475" y="260350"/>
            <a:ext cx="2176463" cy="52387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800" b="1" i="1" dirty="0">
                <a:solidFill>
                  <a:srgbClr val="FFC000"/>
                </a:solidFill>
                <a:latin typeface="Cambria" panose="02040503050406030204" pitchFamily="18" charset="0"/>
              </a:rPr>
              <a:t>Вопрос № 7</a:t>
            </a:r>
            <a:endParaRPr lang="ru-RU" altLang="x-none" sz="2800" b="1" i="1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18437" name="Прямоугольник 5"/>
          <p:cNvSpPr/>
          <p:nvPr/>
        </p:nvSpPr>
        <p:spPr>
          <a:xfrm>
            <a:off x="1120775" y="2420938"/>
            <a:ext cx="6902450" cy="1754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Назовите «математические» упражнения «школы» фигурного катания. </a:t>
            </a:r>
            <a:endParaRPr lang="ru-RU" altLang="x-none" sz="3600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35697" y="5589240"/>
            <a:ext cx="2743944" cy="432048"/>
          </a:xfrm>
          <a:prstGeom prst="roundRect">
            <a:avLst/>
          </a:prstGeom>
          <a:solidFill>
            <a:srgbClr val="04548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dirty="0">
                <a:solidFill>
                  <a:srgbClr val="FFFFFF"/>
                </a:solidFill>
                <a:latin typeface="Cambria" panose="02040503050406030204" pitchFamily="18" charset="0"/>
              </a:rPr>
              <a:t>Показать ответ</a:t>
            </a:r>
            <a:endParaRPr lang="ru-RU" altLang="x-none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Номер слайда 2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s-ES" altLang="ru-RU" sz="900" dirty="0">
                <a:solidFill>
                  <a:srgbClr val="898989"/>
                </a:solidFill>
              </a:rPr>
            </a:fld>
            <a:endParaRPr lang="es-ES" altLang="ru-RU" sz="900" dirty="0">
              <a:solidFill>
                <a:srgbClr val="898989"/>
              </a:solidFill>
            </a:endParaRPr>
          </a:p>
        </p:txBody>
      </p:sp>
      <p:pic>
        <p:nvPicPr>
          <p:cNvPr id="19459" name="Picture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8575" y="2843213"/>
            <a:ext cx="2390775" cy="3698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403350" y="836613"/>
            <a:ext cx="6913563" cy="2447925"/>
          </a:xfrm>
          <a:prstGeom prst="wedgeRoundRectCallout">
            <a:avLst>
              <a:gd name="adj1" fmla="val -43111"/>
              <a:gd name="adj2" fmla="val 7075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Круг, тройка, двукратная тройка, скобка, восьмерка.</a:t>
            </a:r>
            <a:endParaRPr lang="ru-RU" altLang="x-none" sz="2800" b="1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6171370" y="5301208"/>
            <a:ext cx="2146498" cy="64807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b="1" i="1" dirty="0">
                <a:solidFill>
                  <a:srgbClr val="0070C0"/>
                </a:solidFill>
                <a:latin typeface="Cambria" panose="02040503050406030204" pitchFamily="18" charset="0"/>
              </a:rPr>
              <a:t>Назад </a:t>
            </a:r>
            <a:endParaRPr lang="ru-RU" altLang="x-none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Нижний колонтитул 1"/>
          <p:cNvSpPr txBox="1">
            <a:spLocks noGrp="1"/>
          </p:cNvSpPr>
          <p:nvPr>
            <p:ph type="ftr" sz="quarter" idx="1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483" name="Номер слайда 2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s-ES" altLang="ru-RU" sz="1400" dirty="0">
                <a:latin typeface="Cambria" panose="02040503050406030204" pitchFamily="18" charset="0"/>
              </a:rPr>
            </a:fld>
            <a:endParaRPr lang="es-ES" altLang="ru-RU" sz="1400" dirty="0"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475" y="260350"/>
            <a:ext cx="2176463" cy="52387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800" b="1" i="1" dirty="0">
                <a:solidFill>
                  <a:srgbClr val="FFC000"/>
                </a:solidFill>
                <a:latin typeface="Cambria" panose="02040503050406030204" pitchFamily="18" charset="0"/>
              </a:rPr>
              <a:t>Вопрос № 8</a:t>
            </a:r>
            <a:endParaRPr lang="ru-RU" altLang="x-none" sz="2800" b="1" i="1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20485" name="Прямоугольник 5"/>
          <p:cNvSpPr/>
          <p:nvPr/>
        </p:nvSpPr>
        <p:spPr>
          <a:xfrm>
            <a:off x="1120775" y="2420938"/>
            <a:ext cx="6902450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Цифра в классном журнале – это</a:t>
            </a:r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…</a:t>
            </a:r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endParaRPr lang="ru-RU" altLang="x-none" sz="3600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35697" y="5589240"/>
            <a:ext cx="2743944" cy="432048"/>
          </a:xfrm>
          <a:prstGeom prst="roundRect">
            <a:avLst/>
          </a:prstGeom>
          <a:solidFill>
            <a:srgbClr val="04548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dirty="0">
                <a:solidFill>
                  <a:srgbClr val="FFFFFF"/>
                </a:solidFill>
                <a:latin typeface="Cambria" panose="02040503050406030204" pitchFamily="18" charset="0"/>
              </a:rPr>
              <a:t>Показать ответ</a:t>
            </a:r>
            <a:endParaRPr lang="ru-RU" altLang="x-none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Номер слайда 2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s-ES" altLang="ru-RU" sz="900" dirty="0">
                <a:solidFill>
                  <a:srgbClr val="898989"/>
                </a:solidFill>
              </a:rPr>
            </a:fld>
            <a:endParaRPr lang="es-ES" altLang="ru-RU" sz="900" dirty="0">
              <a:solidFill>
                <a:srgbClr val="898989"/>
              </a:solidFill>
            </a:endParaRPr>
          </a:p>
        </p:txBody>
      </p:sp>
      <p:pic>
        <p:nvPicPr>
          <p:cNvPr id="21507" name="Picture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8575" y="2843213"/>
            <a:ext cx="2390775" cy="3698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403350" y="836613"/>
            <a:ext cx="6913563" cy="2447925"/>
          </a:xfrm>
          <a:prstGeom prst="wedgeRoundRectCallout">
            <a:avLst>
              <a:gd name="adj1" fmla="val -43111"/>
              <a:gd name="adj2" fmla="val 7075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Отметка.</a:t>
            </a:r>
            <a:endParaRPr lang="ru-RU" altLang="x-none" sz="2800" b="1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6171370" y="5301208"/>
            <a:ext cx="2146498" cy="64807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b="1" i="1" dirty="0">
                <a:solidFill>
                  <a:srgbClr val="0070C0"/>
                </a:solidFill>
                <a:latin typeface="Cambria" panose="02040503050406030204" pitchFamily="18" charset="0"/>
              </a:rPr>
              <a:t>Назад </a:t>
            </a:r>
            <a:endParaRPr lang="ru-RU" altLang="x-none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Нижний колонтитул 1"/>
          <p:cNvSpPr txBox="1">
            <a:spLocks noGrp="1"/>
          </p:cNvSpPr>
          <p:nvPr>
            <p:ph type="ftr" sz="quarter" idx="1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2531" name="Номер слайда 2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s-ES" altLang="ru-RU" sz="1400" dirty="0">
                <a:latin typeface="Cambria" panose="02040503050406030204" pitchFamily="18" charset="0"/>
              </a:rPr>
            </a:fld>
            <a:endParaRPr lang="es-ES" altLang="ru-RU" sz="1400" dirty="0"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475" y="260350"/>
            <a:ext cx="2176463" cy="52387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800" b="1" i="1" dirty="0">
                <a:solidFill>
                  <a:srgbClr val="FFC000"/>
                </a:solidFill>
                <a:latin typeface="Cambria" panose="02040503050406030204" pitchFamily="18" charset="0"/>
              </a:rPr>
              <a:t>Вопрос № 9</a:t>
            </a:r>
            <a:endParaRPr lang="ru-RU" altLang="x-none" sz="2800" b="1" i="1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22533" name="Прямоугольник 5"/>
          <p:cNvSpPr/>
          <p:nvPr/>
        </p:nvSpPr>
        <p:spPr>
          <a:xfrm>
            <a:off x="1120775" y="2420938"/>
            <a:ext cx="6902450" cy="1754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Какое число можно найти в каждом автомобильном бензобаке? </a:t>
            </a:r>
            <a:endParaRPr lang="ru-RU" altLang="x-none" sz="3600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35697" y="5589240"/>
            <a:ext cx="2743944" cy="432048"/>
          </a:xfrm>
          <a:prstGeom prst="roundRect">
            <a:avLst/>
          </a:prstGeom>
          <a:solidFill>
            <a:srgbClr val="04548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dirty="0">
                <a:solidFill>
                  <a:srgbClr val="FFFFFF"/>
                </a:solidFill>
                <a:latin typeface="Cambria" panose="02040503050406030204" pitchFamily="18" charset="0"/>
              </a:rPr>
              <a:t>Показать ответ</a:t>
            </a:r>
            <a:endParaRPr lang="ru-RU" altLang="x-none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Нижний колонтитул 1"/>
          <p:cNvSpPr txBox="1">
            <a:spLocks noGrp="1"/>
          </p:cNvSpPr>
          <p:nvPr>
            <p:ph type="ftr" sz="quarter" idx="11"/>
          </p:nvPr>
        </p:nvSpPr>
        <p:spPr>
          <a:noFill/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3555" name="Номер слайда 2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s-ES" altLang="ru-RU" sz="900" dirty="0">
                <a:solidFill>
                  <a:srgbClr val="898989"/>
                </a:solidFill>
              </a:rPr>
            </a:fld>
            <a:endParaRPr lang="es-ES" altLang="ru-RU" sz="900" dirty="0">
              <a:solidFill>
                <a:srgbClr val="898989"/>
              </a:solidFill>
            </a:endParaRPr>
          </a:p>
        </p:txBody>
      </p:sp>
      <p:pic>
        <p:nvPicPr>
          <p:cNvPr id="23556" name="Picture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8575" y="2843213"/>
            <a:ext cx="2390775" cy="3698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403350" y="836613"/>
            <a:ext cx="6913563" cy="2447925"/>
          </a:xfrm>
          <a:prstGeom prst="wedgeRoundRectCallout">
            <a:avLst>
              <a:gd name="adj1" fmla="val -43111"/>
              <a:gd name="adj2" fmla="val 7075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Октановое число.</a:t>
            </a:r>
            <a:endParaRPr lang="ru-RU" altLang="x-none" sz="2800" b="1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6171370" y="5301208"/>
            <a:ext cx="2146498" cy="64807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b="1" i="1" dirty="0">
                <a:solidFill>
                  <a:srgbClr val="0070C0"/>
                </a:solidFill>
                <a:latin typeface="Cambria" panose="02040503050406030204" pitchFamily="18" charset="0"/>
              </a:rPr>
              <a:t>Назад </a:t>
            </a:r>
            <a:endParaRPr lang="ru-RU" altLang="x-none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Нижний колонтитул 1"/>
          <p:cNvSpPr txBox="1">
            <a:spLocks noGrp="1"/>
          </p:cNvSpPr>
          <p:nvPr>
            <p:ph type="ftr" sz="quarter" idx="1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4579" name="Номер слайда 2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s-ES" altLang="ru-RU" sz="1400" dirty="0">
                <a:latin typeface="Cambria" panose="02040503050406030204" pitchFamily="18" charset="0"/>
              </a:rPr>
            </a:fld>
            <a:endParaRPr lang="es-ES" altLang="ru-RU" sz="1400" dirty="0"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475" y="260350"/>
            <a:ext cx="2316163" cy="52387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800" b="1" i="1" dirty="0">
                <a:solidFill>
                  <a:srgbClr val="FFC000"/>
                </a:solidFill>
                <a:latin typeface="Cambria" panose="02040503050406030204" pitchFamily="18" charset="0"/>
              </a:rPr>
              <a:t>Вопрос № 10</a:t>
            </a:r>
            <a:endParaRPr lang="ru-RU" altLang="x-none" sz="2800" b="1" i="1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24581" name="Прямоугольник 5"/>
          <p:cNvSpPr/>
          <p:nvPr/>
        </p:nvSpPr>
        <p:spPr>
          <a:xfrm>
            <a:off x="1120775" y="2420938"/>
            <a:ext cx="6902450" cy="1754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Над каким предприятием можно увидеть вывеску с надписью «СТО»? </a:t>
            </a:r>
            <a:endParaRPr lang="ru-RU" altLang="x-none" sz="3600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35697" y="5589240"/>
            <a:ext cx="2743944" cy="432048"/>
          </a:xfrm>
          <a:prstGeom prst="roundRect">
            <a:avLst/>
          </a:prstGeom>
          <a:solidFill>
            <a:srgbClr val="04548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dirty="0">
                <a:solidFill>
                  <a:srgbClr val="FFFFFF"/>
                </a:solidFill>
                <a:latin typeface="Cambria" panose="02040503050406030204" pitchFamily="18" charset="0"/>
              </a:rPr>
              <a:t>Показать ответ</a:t>
            </a:r>
            <a:endParaRPr lang="ru-RU" altLang="x-none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Нижний колонтитул 1"/>
          <p:cNvSpPr txBox="1">
            <a:spLocks noGrp="1"/>
          </p:cNvSpPr>
          <p:nvPr>
            <p:ph type="ftr" sz="quarter" idx="11"/>
          </p:nvPr>
        </p:nvSpPr>
        <p:spPr>
          <a:noFill/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5603" name="Номер слайда 2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s-ES" altLang="ru-RU" sz="900" dirty="0">
                <a:solidFill>
                  <a:srgbClr val="898989"/>
                </a:solidFill>
              </a:rPr>
            </a:fld>
            <a:endParaRPr lang="es-ES" altLang="ru-RU" sz="900" dirty="0">
              <a:solidFill>
                <a:srgbClr val="898989"/>
              </a:solidFill>
            </a:endParaRPr>
          </a:p>
        </p:txBody>
      </p:sp>
      <p:pic>
        <p:nvPicPr>
          <p:cNvPr id="25604" name="Picture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8575" y="2843213"/>
            <a:ext cx="2390775" cy="3698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403350" y="836613"/>
            <a:ext cx="6913563" cy="2447925"/>
          </a:xfrm>
          <a:prstGeom prst="wedgeRoundRectCallout">
            <a:avLst>
              <a:gd name="adj1" fmla="val -43111"/>
              <a:gd name="adj2" fmla="val 7075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sz="2800" dirty="0">
                <a:solidFill>
                  <a:srgbClr val="000000"/>
                </a:solidFill>
                <a:latin typeface="Cambria" panose="02040503050406030204" pitchFamily="18" charset="0"/>
              </a:rPr>
              <a:t>Над </a:t>
            </a: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станцией технического обслуживания</a:t>
            </a:r>
            <a:r>
              <a:rPr lang="ru-RU" altLang="x-none" sz="2800" dirty="0">
                <a:solidFill>
                  <a:srgbClr val="000000"/>
                </a:solidFill>
                <a:latin typeface="Cambria" panose="02040503050406030204" pitchFamily="18" charset="0"/>
              </a:rPr>
              <a:t>.</a:t>
            </a:r>
            <a:endParaRPr lang="ru-RU" altLang="x-none" sz="2800" dirty="0">
              <a:latin typeface="Cambria" panose="02040503050406030204" pitchFamily="18" charset="0"/>
            </a:endParaRPr>
          </a:p>
        </p:txBody>
      </p:sp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6171370" y="5301208"/>
            <a:ext cx="2146498" cy="64807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b="1" i="1" dirty="0">
                <a:solidFill>
                  <a:srgbClr val="0070C0"/>
                </a:solidFill>
                <a:latin typeface="Cambria" panose="02040503050406030204" pitchFamily="18" charset="0"/>
              </a:rPr>
              <a:t>Назад </a:t>
            </a:r>
            <a:endParaRPr lang="ru-RU" altLang="x-none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Нижний колонтитул 1"/>
          <p:cNvSpPr txBox="1">
            <a:spLocks noGrp="1"/>
          </p:cNvSpPr>
          <p:nvPr>
            <p:ph type="ftr" sz="quarter" idx="1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6627" name="Номер слайда 2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s-ES" altLang="ru-RU" sz="1400" dirty="0">
                <a:latin typeface="Cambria" panose="02040503050406030204" pitchFamily="18" charset="0"/>
              </a:rPr>
            </a:fld>
            <a:endParaRPr lang="es-ES" altLang="ru-RU" sz="1400" dirty="0"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475" y="260350"/>
            <a:ext cx="2316163" cy="52387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800" b="1" i="1" dirty="0">
                <a:solidFill>
                  <a:srgbClr val="FFC000"/>
                </a:solidFill>
                <a:latin typeface="Cambria" panose="02040503050406030204" pitchFamily="18" charset="0"/>
              </a:rPr>
              <a:t>Вопрос № 11</a:t>
            </a:r>
            <a:endParaRPr lang="ru-RU" altLang="x-none" sz="2800" b="1" i="1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26629" name="Прямоугольник 5"/>
          <p:cNvSpPr/>
          <p:nvPr/>
        </p:nvSpPr>
        <p:spPr>
          <a:xfrm>
            <a:off x="1120775" y="2420938"/>
            <a:ext cx="6902450" cy="1754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Без чего не могут обойтись охотники, барабанщики и математики? </a:t>
            </a:r>
            <a:endParaRPr lang="ru-RU" altLang="x-none" sz="3600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35697" y="5589240"/>
            <a:ext cx="2743944" cy="432048"/>
          </a:xfrm>
          <a:prstGeom prst="roundRect">
            <a:avLst/>
          </a:prstGeom>
          <a:solidFill>
            <a:srgbClr val="04548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dirty="0">
                <a:solidFill>
                  <a:srgbClr val="FFFFFF"/>
                </a:solidFill>
                <a:latin typeface="Cambria" panose="02040503050406030204" pitchFamily="18" charset="0"/>
              </a:rPr>
              <a:t>Показать ответ</a:t>
            </a:r>
            <a:endParaRPr lang="ru-RU" altLang="x-none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" name="Номер слайда 2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s-ES" altLang="ru-RU" sz="900" dirty="0">
                <a:solidFill>
                  <a:srgbClr val="898989"/>
                </a:solidFill>
              </a:rPr>
            </a:fld>
            <a:endParaRPr lang="es-ES" altLang="ru-RU" sz="900" dirty="0">
              <a:solidFill>
                <a:srgbClr val="898989"/>
              </a:solidFill>
            </a:endParaRPr>
          </a:p>
        </p:txBody>
      </p:sp>
      <p:pic>
        <p:nvPicPr>
          <p:cNvPr id="27651" name="Picture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8575" y="2843213"/>
            <a:ext cx="2390775" cy="3698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403350" y="836613"/>
            <a:ext cx="6913563" cy="2447925"/>
          </a:xfrm>
          <a:prstGeom prst="wedgeRoundRectCallout">
            <a:avLst>
              <a:gd name="adj1" fmla="val -43111"/>
              <a:gd name="adj2" fmla="val 7075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sz="2800" dirty="0">
                <a:solidFill>
                  <a:srgbClr val="000000"/>
                </a:solidFill>
                <a:latin typeface="Cambria" panose="02040503050406030204" pitchFamily="18" charset="0"/>
              </a:rPr>
              <a:t>Без </a:t>
            </a: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дроби</a:t>
            </a:r>
            <a:r>
              <a:rPr lang="ru-RU" altLang="x-none" sz="2800" dirty="0">
                <a:solidFill>
                  <a:srgbClr val="000000"/>
                </a:solidFill>
                <a:latin typeface="Cambria" panose="02040503050406030204" pitchFamily="18" charset="0"/>
              </a:rPr>
              <a:t>.</a:t>
            </a:r>
            <a:endParaRPr lang="ru-RU" altLang="x-none" sz="2800" dirty="0">
              <a:latin typeface="Cambria" panose="02040503050406030204" pitchFamily="18" charset="0"/>
            </a:endParaRPr>
          </a:p>
        </p:txBody>
      </p:sp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6171370" y="5301208"/>
            <a:ext cx="2146498" cy="64807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b="1" i="1" dirty="0">
                <a:solidFill>
                  <a:srgbClr val="0070C0"/>
                </a:solidFill>
                <a:latin typeface="Cambria" panose="02040503050406030204" pitchFamily="18" charset="0"/>
              </a:rPr>
              <a:t>Назад </a:t>
            </a:r>
            <a:endParaRPr lang="ru-RU" altLang="x-none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Нижний колонтитул 1"/>
          <p:cNvSpPr txBox="1">
            <a:spLocks noGrp="1"/>
          </p:cNvSpPr>
          <p:nvPr>
            <p:ph type="ftr" sz="quarter" idx="1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8675" name="Номер слайда 2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s-ES" altLang="ru-RU" sz="1400" dirty="0">
                <a:latin typeface="Cambria" panose="02040503050406030204" pitchFamily="18" charset="0"/>
              </a:rPr>
            </a:fld>
            <a:endParaRPr lang="es-ES" altLang="ru-RU" sz="1400" dirty="0"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475" y="260350"/>
            <a:ext cx="2316163" cy="52387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800" b="1" i="1" dirty="0">
                <a:solidFill>
                  <a:srgbClr val="FFC000"/>
                </a:solidFill>
                <a:latin typeface="Cambria" panose="02040503050406030204" pitchFamily="18" charset="0"/>
              </a:rPr>
              <a:t>Вопрос № 12</a:t>
            </a:r>
            <a:endParaRPr lang="ru-RU" altLang="x-none" sz="2800" b="1" i="1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28677" name="Прямоугольник 5"/>
          <p:cNvSpPr/>
          <p:nvPr/>
        </p:nvSpPr>
        <p:spPr>
          <a:xfrm>
            <a:off x="1120775" y="2420938"/>
            <a:ext cx="6902450" cy="1754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Что отличает один поезд от другого с точки зрения математика? </a:t>
            </a:r>
            <a:endParaRPr lang="ru-RU" altLang="x-none" sz="3600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35697" y="5589240"/>
            <a:ext cx="2743944" cy="432048"/>
          </a:xfrm>
          <a:prstGeom prst="roundRect">
            <a:avLst/>
          </a:prstGeom>
          <a:solidFill>
            <a:srgbClr val="04548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dirty="0">
                <a:solidFill>
                  <a:srgbClr val="FFFFFF"/>
                </a:solidFill>
                <a:latin typeface="Cambria" panose="02040503050406030204" pitchFamily="18" charset="0"/>
              </a:rPr>
              <a:t>Показать ответ</a:t>
            </a:r>
            <a:endParaRPr lang="ru-RU" altLang="x-none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8" name="Номер слайда 2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s-ES" altLang="ru-RU" sz="900" dirty="0">
                <a:solidFill>
                  <a:srgbClr val="898989"/>
                </a:solidFill>
              </a:rPr>
            </a:fld>
            <a:endParaRPr lang="es-ES" altLang="ru-RU" sz="900" dirty="0">
              <a:solidFill>
                <a:srgbClr val="898989"/>
              </a:solidFill>
            </a:endParaRPr>
          </a:p>
        </p:txBody>
      </p:sp>
      <p:pic>
        <p:nvPicPr>
          <p:cNvPr id="29699" name="Picture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8575" y="2843213"/>
            <a:ext cx="2390775" cy="3698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403350" y="836613"/>
            <a:ext cx="6913563" cy="2447925"/>
          </a:xfrm>
          <a:prstGeom prst="wedgeRoundRectCallout">
            <a:avLst>
              <a:gd name="adj1" fmla="val -43111"/>
              <a:gd name="adj2" fmla="val 7075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Номер.</a:t>
            </a:r>
            <a:endParaRPr lang="ru-RU" altLang="x-none" sz="2800" b="1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6171370" y="5301208"/>
            <a:ext cx="2146498" cy="64807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b="1" i="1" dirty="0">
                <a:solidFill>
                  <a:srgbClr val="0070C0"/>
                </a:solidFill>
                <a:latin typeface="Cambria" panose="02040503050406030204" pitchFamily="18" charset="0"/>
              </a:rPr>
              <a:t>Назад </a:t>
            </a:r>
            <a:endParaRPr lang="ru-RU" altLang="x-none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Нижний колонтитул 1"/>
          <p:cNvSpPr txBox="1">
            <a:spLocks noGrp="1"/>
          </p:cNvSpPr>
          <p:nvPr>
            <p:ph type="ftr" sz="quarter" idx="1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30723" name="Номер слайда 2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s-ES" altLang="ru-RU" sz="1400" dirty="0">
                <a:latin typeface="Cambria" panose="02040503050406030204" pitchFamily="18" charset="0"/>
              </a:rPr>
            </a:fld>
            <a:endParaRPr lang="es-ES" altLang="ru-RU" sz="1400" dirty="0"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475" y="260350"/>
            <a:ext cx="2316163" cy="52387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800" b="1" i="1" dirty="0">
                <a:solidFill>
                  <a:srgbClr val="FFC000"/>
                </a:solidFill>
                <a:latin typeface="Cambria" panose="02040503050406030204" pitchFamily="18" charset="0"/>
              </a:rPr>
              <a:t>Вопрос № 13</a:t>
            </a:r>
            <a:endParaRPr lang="ru-RU" altLang="x-none" sz="2800" b="1" i="1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30725" name="Прямоугольник 5"/>
          <p:cNvSpPr/>
          <p:nvPr/>
        </p:nvSpPr>
        <p:spPr>
          <a:xfrm>
            <a:off x="1120775" y="2420938"/>
            <a:ext cx="6902450" cy="2308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Какой математический знак напоминает движение губ верблюда, когда он жует жвачку? </a:t>
            </a:r>
            <a:endParaRPr lang="ru-RU" altLang="x-none" sz="3600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35697" y="5589240"/>
            <a:ext cx="2743944" cy="432048"/>
          </a:xfrm>
          <a:prstGeom prst="roundRect">
            <a:avLst/>
          </a:prstGeom>
          <a:solidFill>
            <a:srgbClr val="04548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dirty="0">
                <a:solidFill>
                  <a:srgbClr val="FFFFFF"/>
                </a:solidFill>
                <a:latin typeface="Cambria" panose="02040503050406030204" pitchFamily="18" charset="0"/>
              </a:rPr>
              <a:t>Показать ответ</a:t>
            </a:r>
            <a:endParaRPr lang="ru-RU" altLang="x-none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Нижний колонтитул 1"/>
          <p:cNvSpPr txBox="1">
            <a:spLocks noGrp="1"/>
          </p:cNvSpPr>
          <p:nvPr>
            <p:ph type="ftr" sz="quarter" idx="11"/>
          </p:nvPr>
        </p:nvSpPr>
        <p:spPr>
          <a:noFill/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31747" name="Номер слайда 2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s-ES" altLang="ru-RU" sz="900" dirty="0">
                <a:solidFill>
                  <a:srgbClr val="898989"/>
                </a:solidFill>
              </a:rPr>
            </a:fld>
            <a:endParaRPr lang="es-ES" altLang="ru-RU" sz="900" dirty="0">
              <a:solidFill>
                <a:srgbClr val="898989"/>
              </a:solidFill>
            </a:endParaRPr>
          </a:p>
        </p:txBody>
      </p:sp>
      <p:pic>
        <p:nvPicPr>
          <p:cNvPr id="31748" name="Picture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8575" y="2843213"/>
            <a:ext cx="2390775" cy="3698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403350" y="836613"/>
            <a:ext cx="6913563" cy="2447925"/>
          </a:xfrm>
          <a:prstGeom prst="wedgeRoundRectCallout">
            <a:avLst>
              <a:gd name="adj1" fmla="val -43111"/>
              <a:gd name="adj2" fmla="val 7075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Знак бесконечности</a:t>
            </a:r>
            <a:r>
              <a:rPr lang="ru-RU" altLang="x-none" sz="2800" dirty="0">
                <a:solidFill>
                  <a:srgbClr val="000000"/>
                </a:solidFill>
                <a:latin typeface="Cambria" panose="02040503050406030204" pitchFamily="18" charset="0"/>
              </a:rPr>
              <a:t>. Чтобы в этом убедиться, сходите в зоопарк.</a:t>
            </a:r>
            <a:endParaRPr lang="ru-RU" altLang="x-none" sz="2800" dirty="0">
              <a:latin typeface="Cambria" panose="02040503050406030204" pitchFamily="18" charset="0"/>
            </a:endParaRPr>
          </a:p>
        </p:txBody>
      </p:sp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6171370" y="5301208"/>
            <a:ext cx="2146498" cy="64807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b="1" i="1" dirty="0">
                <a:solidFill>
                  <a:srgbClr val="0070C0"/>
                </a:solidFill>
                <a:latin typeface="Cambria" panose="02040503050406030204" pitchFamily="18" charset="0"/>
              </a:rPr>
              <a:t>Назад </a:t>
            </a:r>
            <a:endParaRPr lang="ru-RU" altLang="x-none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Нижний колонтитул 1"/>
          <p:cNvSpPr txBox="1">
            <a:spLocks noGrp="1"/>
          </p:cNvSpPr>
          <p:nvPr>
            <p:ph type="ftr" sz="quarter" idx="1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32771" name="Номер слайда 2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s-ES" altLang="ru-RU" sz="1400" dirty="0">
                <a:latin typeface="Cambria" panose="02040503050406030204" pitchFamily="18" charset="0"/>
              </a:rPr>
            </a:fld>
            <a:endParaRPr lang="es-ES" altLang="ru-RU" sz="1400" dirty="0"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475" y="260350"/>
            <a:ext cx="2316163" cy="52387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800" b="1" i="1" dirty="0">
                <a:solidFill>
                  <a:srgbClr val="FFC000"/>
                </a:solidFill>
                <a:latin typeface="Cambria" panose="02040503050406030204" pitchFamily="18" charset="0"/>
              </a:rPr>
              <a:t>Вопрос № 14</a:t>
            </a:r>
            <a:endParaRPr lang="ru-RU" altLang="x-none" sz="2800" b="1" i="1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32773" name="Прямоугольник 5"/>
          <p:cNvSpPr/>
          <p:nvPr/>
        </p:nvSpPr>
        <p:spPr>
          <a:xfrm>
            <a:off x="1120775" y="2420938"/>
            <a:ext cx="6902450" cy="1754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Как называется математическое выражение типа А:А в спортивных играх? </a:t>
            </a:r>
            <a:endParaRPr lang="ru-RU" altLang="x-none" sz="3600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35697" y="5589240"/>
            <a:ext cx="2743944" cy="432048"/>
          </a:xfrm>
          <a:prstGeom prst="roundRect">
            <a:avLst/>
          </a:prstGeom>
          <a:solidFill>
            <a:srgbClr val="04548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dirty="0">
                <a:solidFill>
                  <a:srgbClr val="FFFFFF"/>
                </a:solidFill>
                <a:latin typeface="Cambria" panose="02040503050406030204" pitchFamily="18" charset="0"/>
              </a:rPr>
              <a:t>Показать ответ</a:t>
            </a:r>
            <a:endParaRPr lang="ru-RU" altLang="x-none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4" name="Номер слайда 2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s-ES" altLang="ru-RU" sz="900" dirty="0">
                <a:solidFill>
                  <a:srgbClr val="898989"/>
                </a:solidFill>
              </a:rPr>
            </a:fld>
            <a:endParaRPr lang="es-ES" altLang="ru-RU" sz="900" dirty="0">
              <a:solidFill>
                <a:srgbClr val="898989"/>
              </a:solidFill>
            </a:endParaRPr>
          </a:p>
        </p:txBody>
      </p:sp>
      <p:pic>
        <p:nvPicPr>
          <p:cNvPr id="33795" name="Picture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8575" y="2843213"/>
            <a:ext cx="2390775" cy="3698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403350" y="836613"/>
            <a:ext cx="6913563" cy="2447925"/>
          </a:xfrm>
          <a:prstGeom prst="wedgeRoundRectCallout">
            <a:avLst>
              <a:gd name="adj1" fmla="val -43111"/>
              <a:gd name="adj2" fmla="val 7075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Ничья.</a:t>
            </a:r>
            <a:endParaRPr lang="ru-RU" altLang="x-none" sz="2800" b="1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6171370" y="5301208"/>
            <a:ext cx="2146498" cy="64807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b="1" i="1" dirty="0">
                <a:solidFill>
                  <a:srgbClr val="0070C0"/>
                </a:solidFill>
                <a:latin typeface="Cambria" panose="02040503050406030204" pitchFamily="18" charset="0"/>
              </a:rPr>
              <a:t>Назад </a:t>
            </a:r>
            <a:endParaRPr lang="ru-RU" altLang="x-none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8" name="Номер слайда 2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s-ES" altLang="ru-RU" sz="1400" dirty="0">
                <a:latin typeface="Cambria" panose="02040503050406030204" pitchFamily="18" charset="0"/>
              </a:rPr>
            </a:fld>
            <a:endParaRPr lang="es-ES" altLang="ru-RU" sz="1400" dirty="0"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475" y="260350"/>
            <a:ext cx="2316163" cy="52387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800" b="1" i="1" dirty="0">
                <a:solidFill>
                  <a:srgbClr val="FFC000"/>
                </a:solidFill>
                <a:latin typeface="Cambria" panose="02040503050406030204" pitchFamily="18" charset="0"/>
              </a:rPr>
              <a:t>Вопрос № 15</a:t>
            </a:r>
            <a:endParaRPr lang="ru-RU" altLang="x-none" sz="2800" b="1" i="1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34820" name="Прямоугольник 5"/>
          <p:cNvSpPr/>
          <p:nvPr/>
        </p:nvSpPr>
        <p:spPr>
          <a:xfrm>
            <a:off x="1120775" y="2420938"/>
            <a:ext cx="6902450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Что есть у каждого слова, растения и уравнения? </a:t>
            </a:r>
            <a:endParaRPr lang="ru-RU" altLang="x-none" sz="3600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35697" y="5589240"/>
            <a:ext cx="2743944" cy="432048"/>
          </a:xfrm>
          <a:prstGeom prst="roundRect">
            <a:avLst/>
          </a:prstGeom>
          <a:solidFill>
            <a:srgbClr val="04548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dirty="0">
                <a:solidFill>
                  <a:srgbClr val="FFFFFF"/>
                </a:solidFill>
                <a:latin typeface="Cambria" panose="02040503050406030204" pitchFamily="18" charset="0"/>
              </a:rPr>
              <a:t>Показать ответ</a:t>
            </a:r>
            <a:endParaRPr lang="ru-RU" altLang="x-none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42" name="Номер слайда 2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s-ES" altLang="ru-RU" sz="900" dirty="0">
                <a:solidFill>
                  <a:srgbClr val="898989"/>
                </a:solidFill>
              </a:rPr>
            </a:fld>
            <a:endParaRPr lang="es-ES" altLang="ru-RU" sz="900" dirty="0">
              <a:solidFill>
                <a:srgbClr val="898989"/>
              </a:solidFill>
            </a:endParaRPr>
          </a:p>
        </p:txBody>
      </p:sp>
      <p:pic>
        <p:nvPicPr>
          <p:cNvPr id="35843" name="Picture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8575" y="2843213"/>
            <a:ext cx="2390775" cy="3698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403350" y="836613"/>
            <a:ext cx="6913563" cy="2447925"/>
          </a:xfrm>
          <a:prstGeom prst="wedgeRoundRectCallout">
            <a:avLst>
              <a:gd name="adj1" fmla="val -43111"/>
              <a:gd name="adj2" fmla="val 7075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Корень.</a:t>
            </a:r>
            <a:endParaRPr lang="ru-RU" altLang="x-none" sz="2800" b="1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6171370" y="5301208"/>
            <a:ext cx="2146498" cy="64807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b="1" i="1" dirty="0">
                <a:solidFill>
                  <a:srgbClr val="0070C0"/>
                </a:solidFill>
                <a:latin typeface="Cambria" panose="02040503050406030204" pitchFamily="18" charset="0"/>
              </a:rPr>
              <a:t>Назад </a:t>
            </a:r>
            <a:endParaRPr lang="ru-RU" altLang="x-none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Нижний колонтитул 1"/>
          <p:cNvSpPr txBox="1">
            <a:spLocks noGrp="1"/>
          </p:cNvSpPr>
          <p:nvPr>
            <p:ph type="ftr" sz="quarter" idx="1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36867" name="Номер слайда 2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s-ES" altLang="ru-RU" sz="1400" dirty="0">
                <a:latin typeface="Cambria" panose="02040503050406030204" pitchFamily="18" charset="0"/>
              </a:rPr>
            </a:fld>
            <a:endParaRPr lang="es-ES" altLang="ru-RU" sz="1400" dirty="0"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475" y="260350"/>
            <a:ext cx="2316163" cy="52387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800" b="1" i="1" dirty="0">
                <a:solidFill>
                  <a:srgbClr val="FFC000"/>
                </a:solidFill>
                <a:latin typeface="Cambria" panose="02040503050406030204" pitchFamily="18" charset="0"/>
              </a:rPr>
              <a:t>Вопрос № 16</a:t>
            </a:r>
            <a:endParaRPr lang="ru-RU" altLang="x-none" sz="2800" b="1" i="1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36869" name="Прямоугольник 5"/>
          <p:cNvSpPr/>
          <p:nvPr/>
        </p:nvSpPr>
        <p:spPr>
          <a:xfrm>
            <a:off x="1120775" y="2420938"/>
            <a:ext cx="6902450" cy="1754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Чему равна колесная формула армейского восьмиколесного грузовика КамАЗ–6350? </a:t>
            </a:r>
            <a:endParaRPr lang="ru-RU" altLang="x-none" sz="3600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35697" y="5589240"/>
            <a:ext cx="2743944" cy="432048"/>
          </a:xfrm>
          <a:prstGeom prst="roundRect">
            <a:avLst/>
          </a:prstGeom>
          <a:solidFill>
            <a:srgbClr val="04548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dirty="0">
                <a:solidFill>
                  <a:srgbClr val="FFFFFF"/>
                </a:solidFill>
                <a:latin typeface="Cambria" panose="02040503050406030204" pitchFamily="18" charset="0"/>
              </a:rPr>
              <a:t>Показать ответ</a:t>
            </a:r>
            <a:endParaRPr lang="ru-RU" altLang="x-none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Нижний колонтитул 1"/>
          <p:cNvSpPr txBox="1">
            <a:spLocks noGrp="1"/>
          </p:cNvSpPr>
          <p:nvPr>
            <p:ph type="ftr" sz="quarter" idx="11"/>
          </p:nvPr>
        </p:nvSpPr>
        <p:spPr>
          <a:noFill/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37891" name="Номер слайда 2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s-ES" altLang="ru-RU" sz="900" dirty="0">
                <a:solidFill>
                  <a:srgbClr val="898989"/>
                </a:solidFill>
              </a:rPr>
            </a:fld>
            <a:endParaRPr lang="es-ES" altLang="ru-RU" sz="900" dirty="0">
              <a:solidFill>
                <a:srgbClr val="898989"/>
              </a:solidFill>
            </a:endParaRPr>
          </a:p>
        </p:txBody>
      </p:sp>
      <p:pic>
        <p:nvPicPr>
          <p:cNvPr id="37892" name="Picture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8575" y="2843213"/>
            <a:ext cx="2390775" cy="3698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403350" y="836613"/>
            <a:ext cx="6913563" cy="2447925"/>
          </a:xfrm>
          <a:prstGeom prst="wedgeRoundRectCallout">
            <a:avLst>
              <a:gd name="adj1" fmla="val -43111"/>
              <a:gd name="adj2" fmla="val 7075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8x8</a:t>
            </a:r>
            <a:r>
              <a:rPr lang="ru-RU" altLang="x-none" sz="2800" dirty="0">
                <a:solidFill>
                  <a:srgbClr val="000000"/>
                </a:solidFill>
                <a:latin typeface="Cambria" panose="02040503050406030204" pitchFamily="18" charset="0"/>
              </a:rPr>
              <a:t> – все восемь колес являются ведущими.</a:t>
            </a:r>
            <a:endParaRPr lang="ru-RU" altLang="x-none" sz="2800" dirty="0">
              <a:latin typeface="Cambria" panose="02040503050406030204" pitchFamily="18" charset="0"/>
            </a:endParaRPr>
          </a:p>
        </p:txBody>
      </p:sp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6171370" y="5301208"/>
            <a:ext cx="2146498" cy="64807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b="1" i="1" dirty="0">
                <a:solidFill>
                  <a:srgbClr val="0070C0"/>
                </a:solidFill>
                <a:latin typeface="Cambria" panose="02040503050406030204" pitchFamily="18" charset="0"/>
              </a:rPr>
              <a:t>Назад </a:t>
            </a:r>
            <a:endParaRPr lang="ru-RU" altLang="x-none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Нижний колонтитул 1"/>
          <p:cNvSpPr txBox="1">
            <a:spLocks noGrp="1"/>
          </p:cNvSpPr>
          <p:nvPr>
            <p:ph type="ftr" sz="quarter" idx="1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alt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38915" name="Номер слайда 2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s-ES" altLang="ru-RU" sz="1400" dirty="0">
                <a:latin typeface="Cambria" panose="02040503050406030204" pitchFamily="18" charset="0"/>
              </a:rPr>
            </a:fld>
            <a:endParaRPr lang="es-ES" altLang="ru-RU" sz="1400" dirty="0"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475" y="260350"/>
            <a:ext cx="2316163" cy="52387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800" b="1" i="1" dirty="0">
                <a:solidFill>
                  <a:srgbClr val="FFC000"/>
                </a:solidFill>
                <a:latin typeface="Cambria" panose="02040503050406030204" pitchFamily="18" charset="0"/>
              </a:rPr>
              <a:t>Вопрос № 17</a:t>
            </a:r>
            <a:endParaRPr lang="ru-RU" altLang="x-none" sz="2800" b="1" i="1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38917" name="Прямоугольник 5"/>
          <p:cNvSpPr/>
          <p:nvPr/>
        </p:nvSpPr>
        <p:spPr>
          <a:xfrm>
            <a:off x="1120775" y="2420938"/>
            <a:ext cx="6902450" cy="1754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Название какого государства скрывается в математическом выражении </a:t>
            </a:r>
            <a:r>
              <a:rPr lang="ru-RU" altLang="x-none" sz="3600" b="1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А</a:t>
            </a:r>
            <a:r>
              <a:rPr lang="ru-RU" altLang="x-none" sz="3600" b="1" baseline="300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3</a:t>
            </a:r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? </a:t>
            </a:r>
            <a:endParaRPr lang="ru-RU" altLang="x-none" sz="3600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35697" y="5589240"/>
            <a:ext cx="2743944" cy="432048"/>
          </a:xfrm>
          <a:prstGeom prst="roundRect">
            <a:avLst/>
          </a:prstGeom>
          <a:solidFill>
            <a:srgbClr val="04548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dirty="0">
                <a:solidFill>
                  <a:srgbClr val="FFFFFF"/>
                </a:solidFill>
                <a:latin typeface="Cambria" panose="02040503050406030204" pitchFamily="18" charset="0"/>
              </a:rPr>
              <a:t>Показать ответ</a:t>
            </a:r>
            <a:endParaRPr lang="ru-RU" altLang="x-none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Нижний колонтитул 1"/>
          <p:cNvSpPr txBox="1">
            <a:spLocks noGrp="1"/>
          </p:cNvSpPr>
          <p:nvPr>
            <p:ph type="ftr" sz="quarter" idx="11"/>
          </p:nvPr>
        </p:nvSpPr>
        <p:spPr>
          <a:noFill/>
        </p:spPr>
        <p:txBody>
          <a:bodyPr vert="horz" lIns="91440" tIns="45720" rIns="91440" bIns="45720"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ru-RU" sz="900" dirty="0">
                <a:solidFill>
                  <a:srgbClr val="898989"/>
                </a:solidFill>
                <a:latin typeface="Cambria" panose="02040503050406030204" pitchFamily="18" charset="0"/>
              </a:rPr>
              <a:t>Н.Н.Коломина</a:t>
            </a:r>
            <a:endParaRPr lang="es-ES" altLang="ru-RU" sz="900" dirty="0">
              <a:solidFill>
                <a:srgbClr val="898989"/>
              </a:solidFill>
              <a:latin typeface="Cambria" panose="02040503050406030204" pitchFamily="18" charset="0"/>
            </a:endParaRPr>
          </a:p>
        </p:txBody>
      </p:sp>
      <p:sp>
        <p:nvSpPr>
          <p:cNvPr id="39939" name="Номер слайда 2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s-ES" altLang="ru-RU" sz="900" dirty="0">
                <a:solidFill>
                  <a:srgbClr val="898989"/>
                </a:solidFill>
              </a:rPr>
            </a:fld>
            <a:endParaRPr lang="es-ES" altLang="ru-RU" sz="900" dirty="0">
              <a:solidFill>
                <a:srgbClr val="898989"/>
              </a:solidFill>
            </a:endParaRPr>
          </a:p>
        </p:txBody>
      </p:sp>
      <p:pic>
        <p:nvPicPr>
          <p:cNvPr id="39940" name="Picture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8575" y="2843213"/>
            <a:ext cx="2390775" cy="3698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403350" y="836613"/>
            <a:ext cx="6913563" cy="2447925"/>
          </a:xfrm>
          <a:prstGeom prst="wedgeRoundRectCallout">
            <a:avLst>
              <a:gd name="adj1" fmla="val -43111"/>
              <a:gd name="adj2" fmla="val 7075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Куба.</a:t>
            </a:r>
            <a:endParaRPr lang="ru-RU" altLang="x-none" sz="2800" b="1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6171370" y="5301208"/>
            <a:ext cx="2146498" cy="64807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b="1" i="1" dirty="0">
                <a:solidFill>
                  <a:srgbClr val="0070C0"/>
                </a:solidFill>
                <a:latin typeface="Cambria" panose="02040503050406030204" pitchFamily="18" charset="0"/>
              </a:rPr>
              <a:t>Назад </a:t>
            </a:r>
            <a:endParaRPr lang="ru-RU" altLang="x-none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2" name="Номер слайда 2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s-ES" altLang="ru-RU" sz="1400" dirty="0">
                <a:latin typeface="Cambria" panose="02040503050406030204" pitchFamily="18" charset="0"/>
              </a:rPr>
            </a:fld>
            <a:endParaRPr lang="es-ES" altLang="ru-RU" sz="1400" dirty="0"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475" y="260350"/>
            <a:ext cx="2316163" cy="52387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800" b="1" i="1" dirty="0">
                <a:solidFill>
                  <a:srgbClr val="FFC000"/>
                </a:solidFill>
                <a:latin typeface="Cambria" panose="02040503050406030204" pitchFamily="18" charset="0"/>
              </a:rPr>
              <a:t>Вопрос № 18</a:t>
            </a:r>
            <a:endParaRPr lang="ru-RU" altLang="x-none" sz="2800" b="1" i="1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40964" name="Прямоугольник 5"/>
          <p:cNvSpPr/>
          <p:nvPr/>
        </p:nvSpPr>
        <p:spPr>
          <a:xfrm>
            <a:off x="1120775" y="2420938"/>
            <a:ext cx="6902450" cy="1754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 какой формулой нас познакомил Марк Захаров и Отар Мгалоблишвили? </a:t>
            </a:r>
            <a:endParaRPr lang="ru-RU" altLang="x-none" sz="3600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35697" y="5589240"/>
            <a:ext cx="2743944" cy="432048"/>
          </a:xfrm>
          <a:prstGeom prst="roundRect">
            <a:avLst/>
          </a:prstGeom>
          <a:solidFill>
            <a:srgbClr val="04548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dirty="0">
                <a:solidFill>
                  <a:srgbClr val="FFFFFF"/>
                </a:solidFill>
                <a:latin typeface="Cambria" panose="02040503050406030204" pitchFamily="18" charset="0"/>
              </a:rPr>
              <a:t>Показать ответ</a:t>
            </a:r>
            <a:endParaRPr lang="ru-RU" altLang="x-none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86" name="Номер слайда 2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s-ES" altLang="ru-RU" sz="900" dirty="0">
                <a:solidFill>
                  <a:srgbClr val="898989"/>
                </a:solidFill>
              </a:rPr>
            </a:fld>
            <a:endParaRPr lang="es-ES" altLang="ru-RU" sz="900" dirty="0">
              <a:solidFill>
                <a:srgbClr val="898989"/>
              </a:solidFill>
            </a:endParaRPr>
          </a:p>
        </p:txBody>
      </p:sp>
      <p:pic>
        <p:nvPicPr>
          <p:cNvPr id="41987" name="Picture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8575" y="2843213"/>
            <a:ext cx="2390775" cy="3698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403350" y="836613"/>
            <a:ext cx="6913563" cy="2447925"/>
          </a:xfrm>
          <a:prstGeom prst="wedgeRoundRectCallout">
            <a:avLst>
              <a:gd name="adj1" fmla="val -43111"/>
              <a:gd name="adj2" fmla="val 7075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«Формула любви» </a:t>
            </a:r>
            <a:r>
              <a:rPr lang="ru-RU" altLang="x-none" sz="2800" dirty="0">
                <a:solidFill>
                  <a:srgbClr val="000000"/>
                </a:solidFill>
                <a:latin typeface="Cambria" panose="02040503050406030204" pitchFamily="18" charset="0"/>
              </a:rPr>
              <a:t>– название кинофильма.</a:t>
            </a:r>
            <a:endParaRPr lang="ru-RU" altLang="x-none" sz="2800" dirty="0">
              <a:latin typeface="Cambria" panose="02040503050406030204" pitchFamily="18" charset="0"/>
            </a:endParaRPr>
          </a:p>
        </p:txBody>
      </p:sp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6171370" y="5301208"/>
            <a:ext cx="2146498" cy="64807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b="1" i="1" dirty="0">
                <a:solidFill>
                  <a:srgbClr val="0070C0"/>
                </a:solidFill>
                <a:latin typeface="Cambria" panose="02040503050406030204" pitchFamily="18" charset="0"/>
              </a:rPr>
              <a:t>Назад </a:t>
            </a:r>
            <a:endParaRPr lang="ru-RU" altLang="x-none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010" name="Номер слайда 2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s-ES" altLang="ru-RU" sz="1400" dirty="0">
                <a:latin typeface="Cambria" panose="02040503050406030204" pitchFamily="18" charset="0"/>
              </a:rPr>
            </a:fld>
            <a:endParaRPr lang="es-ES" altLang="ru-RU" sz="1400" dirty="0"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475" y="260350"/>
            <a:ext cx="2316163" cy="52387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800" b="1" i="1" dirty="0">
                <a:solidFill>
                  <a:srgbClr val="FFC000"/>
                </a:solidFill>
                <a:latin typeface="Cambria" panose="02040503050406030204" pitchFamily="18" charset="0"/>
              </a:rPr>
              <a:t>Вопрос № 19</a:t>
            </a:r>
            <a:endParaRPr lang="ru-RU" altLang="x-none" sz="2800" b="1" i="1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43012" name="Прямоугольник 5"/>
          <p:cNvSpPr/>
          <p:nvPr/>
        </p:nvSpPr>
        <p:spPr>
          <a:xfrm>
            <a:off x="1120775" y="2420938"/>
            <a:ext cx="6902450" cy="2308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Какой математический закон, известный всем с младших классов, стал популярной пословицей? </a:t>
            </a:r>
            <a:endParaRPr lang="ru-RU" altLang="x-none" sz="3600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35697" y="5589240"/>
            <a:ext cx="2743944" cy="432048"/>
          </a:xfrm>
          <a:prstGeom prst="roundRect">
            <a:avLst/>
          </a:prstGeom>
          <a:solidFill>
            <a:srgbClr val="04548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dirty="0">
                <a:solidFill>
                  <a:srgbClr val="FFFFFF"/>
                </a:solidFill>
                <a:latin typeface="Cambria" panose="02040503050406030204" pitchFamily="18" charset="0"/>
              </a:rPr>
              <a:t>Показать ответ</a:t>
            </a:r>
            <a:endParaRPr lang="ru-RU" altLang="x-none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034" name="Номер слайда 2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s-ES" altLang="ru-RU" sz="900" dirty="0">
                <a:solidFill>
                  <a:srgbClr val="898989"/>
                </a:solidFill>
              </a:rPr>
            </a:fld>
            <a:endParaRPr lang="es-ES" altLang="ru-RU" sz="900" dirty="0">
              <a:solidFill>
                <a:srgbClr val="898989"/>
              </a:solidFill>
            </a:endParaRPr>
          </a:p>
        </p:txBody>
      </p:sp>
      <p:pic>
        <p:nvPicPr>
          <p:cNvPr id="44035" name="Picture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8575" y="2843213"/>
            <a:ext cx="2390775" cy="3698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403350" y="836613"/>
            <a:ext cx="6913563" cy="2447925"/>
          </a:xfrm>
          <a:prstGeom prst="wedgeRoundRectCallout">
            <a:avLst>
              <a:gd name="adj1" fmla="val -43111"/>
              <a:gd name="adj2" fmla="val 7075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От перемены мест слагаемых </a:t>
            </a:r>
            <a:endParaRPr lang="ru-RU" altLang="x-none" sz="2800" b="1" dirty="0">
              <a:solidFill>
                <a:srgbClr val="006666"/>
              </a:solidFill>
              <a:latin typeface="Cambria" panose="02040503050406030204" pitchFamily="18" charset="0"/>
            </a:endParaRPr>
          </a:p>
          <a:p>
            <a:pPr lvl="0" algn="ctr">
              <a:buNone/>
            </a:pP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сумма не изменяется.</a:t>
            </a:r>
            <a:endParaRPr lang="ru-RU" altLang="x-none" sz="2800" b="1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6171370" y="5301208"/>
            <a:ext cx="2146498" cy="64807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b="1" i="1" dirty="0">
                <a:solidFill>
                  <a:srgbClr val="0070C0"/>
                </a:solidFill>
                <a:latin typeface="Cambria" panose="02040503050406030204" pitchFamily="18" charset="0"/>
              </a:rPr>
              <a:t>Назад </a:t>
            </a:r>
            <a:endParaRPr lang="ru-RU" altLang="x-none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5058" name="Номер слайда 2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s-ES" altLang="ru-RU" sz="1400" dirty="0">
                <a:latin typeface="Cambria" panose="02040503050406030204" pitchFamily="18" charset="0"/>
              </a:rPr>
            </a:fld>
            <a:endParaRPr lang="es-ES" altLang="ru-RU" sz="1400" dirty="0"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475" y="260350"/>
            <a:ext cx="2316163" cy="52387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800" b="1" i="1" dirty="0">
                <a:solidFill>
                  <a:srgbClr val="FFC000"/>
                </a:solidFill>
                <a:latin typeface="Cambria" panose="02040503050406030204" pitchFamily="18" charset="0"/>
              </a:rPr>
              <a:t>Вопрос № 20</a:t>
            </a:r>
            <a:endParaRPr lang="ru-RU" altLang="x-none" sz="2800" b="1" i="1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45060" name="Прямоугольник 5"/>
          <p:cNvSpPr/>
          <p:nvPr/>
        </p:nvSpPr>
        <p:spPr>
          <a:xfrm>
            <a:off x="1120775" y="2420938"/>
            <a:ext cx="6902450" cy="1754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Какую формулу прославили Фанхио, Лауда, Сенна, Прост, Шумахер? </a:t>
            </a:r>
            <a:endParaRPr lang="ru-RU" altLang="x-none" sz="3600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35697" y="5589240"/>
            <a:ext cx="2743944" cy="432048"/>
          </a:xfrm>
          <a:prstGeom prst="roundRect">
            <a:avLst/>
          </a:prstGeom>
          <a:solidFill>
            <a:srgbClr val="04548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dirty="0">
                <a:solidFill>
                  <a:srgbClr val="FFFFFF"/>
                </a:solidFill>
                <a:latin typeface="Cambria" panose="02040503050406030204" pitchFamily="18" charset="0"/>
              </a:rPr>
              <a:t>Показать ответ</a:t>
            </a:r>
            <a:endParaRPr lang="ru-RU" altLang="x-none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2" name="Номер слайда 2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s-ES" altLang="ru-RU" sz="900" dirty="0">
                <a:solidFill>
                  <a:srgbClr val="898989"/>
                </a:solidFill>
              </a:rPr>
            </a:fld>
            <a:endParaRPr lang="es-ES" altLang="ru-RU" sz="900" dirty="0">
              <a:solidFill>
                <a:srgbClr val="898989"/>
              </a:solidFill>
            </a:endParaRPr>
          </a:p>
        </p:txBody>
      </p:sp>
      <p:pic>
        <p:nvPicPr>
          <p:cNvPr id="46083" name="Picture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8575" y="2843213"/>
            <a:ext cx="2390775" cy="3698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403350" y="836613"/>
            <a:ext cx="6913563" cy="2447925"/>
          </a:xfrm>
          <a:prstGeom prst="wedgeRoundRectCallout">
            <a:avLst>
              <a:gd name="adj1" fmla="val -43111"/>
              <a:gd name="adj2" fmla="val 7075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sz="2800" dirty="0">
                <a:solidFill>
                  <a:srgbClr val="000000"/>
                </a:solidFill>
                <a:latin typeface="Cambria" panose="02040503050406030204" pitchFamily="18" charset="0"/>
              </a:rPr>
              <a:t>Автогонки </a:t>
            </a: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«Формула–1»</a:t>
            </a:r>
            <a:r>
              <a:rPr lang="ru-RU" altLang="x-none" sz="2800" dirty="0">
                <a:solidFill>
                  <a:srgbClr val="000000"/>
                </a:solidFill>
                <a:latin typeface="Cambria" panose="02040503050406030204" pitchFamily="18" charset="0"/>
              </a:rPr>
              <a:t>.</a:t>
            </a:r>
            <a:endParaRPr lang="ru-RU" altLang="x-none" sz="2800" dirty="0">
              <a:latin typeface="Cambria" panose="02040503050406030204" pitchFamily="18" charset="0"/>
            </a:endParaRPr>
          </a:p>
        </p:txBody>
      </p:sp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6171370" y="5301208"/>
            <a:ext cx="2146498" cy="64807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b="1" i="1" dirty="0">
                <a:solidFill>
                  <a:srgbClr val="0070C0"/>
                </a:solidFill>
                <a:latin typeface="Cambria" panose="02040503050406030204" pitchFamily="18" charset="0"/>
              </a:rPr>
              <a:t>Назад </a:t>
            </a:r>
            <a:endParaRPr lang="ru-RU" altLang="x-none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106" name="Номер слайда 2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s-ES" altLang="ru-RU" sz="1400" dirty="0">
                <a:latin typeface="Cambria" panose="02040503050406030204" pitchFamily="18" charset="0"/>
              </a:rPr>
            </a:fld>
            <a:endParaRPr lang="es-ES" altLang="ru-RU" sz="1400" dirty="0"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475" y="260350"/>
            <a:ext cx="2316163" cy="52387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800" b="1" i="1" dirty="0">
                <a:solidFill>
                  <a:srgbClr val="FFC000"/>
                </a:solidFill>
                <a:latin typeface="Cambria" panose="02040503050406030204" pitchFamily="18" charset="0"/>
              </a:rPr>
              <a:t>Вопрос № 21</a:t>
            </a:r>
            <a:endParaRPr lang="ru-RU" altLang="x-none" sz="2800" b="1" i="1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47108" name="Прямоугольник 5"/>
          <p:cNvSpPr/>
          <p:nvPr/>
        </p:nvSpPr>
        <p:spPr>
          <a:xfrm>
            <a:off x="1120775" y="2420938"/>
            <a:ext cx="6902450" cy="1754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Какие мужские имена имеют «математическое» происхождение? </a:t>
            </a:r>
            <a:endParaRPr lang="ru-RU" altLang="x-none" sz="3600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35697" y="5589240"/>
            <a:ext cx="2743944" cy="432048"/>
          </a:xfrm>
          <a:prstGeom prst="roundRect">
            <a:avLst/>
          </a:prstGeom>
          <a:solidFill>
            <a:srgbClr val="04548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dirty="0">
                <a:solidFill>
                  <a:srgbClr val="FFFFFF"/>
                </a:solidFill>
                <a:latin typeface="Cambria" panose="02040503050406030204" pitchFamily="18" charset="0"/>
              </a:rPr>
              <a:t>Показать ответ</a:t>
            </a:r>
            <a:endParaRPr lang="ru-RU" altLang="x-none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8130" name="Номер слайда 2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s-ES" altLang="ru-RU" sz="900" dirty="0">
                <a:solidFill>
                  <a:srgbClr val="898989"/>
                </a:solidFill>
              </a:rPr>
            </a:fld>
            <a:endParaRPr lang="es-ES" altLang="ru-RU" sz="900" dirty="0">
              <a:solidFill>
                <a:srgbClr val="898989"/>
              </a:solidFill>
            </a:endParaRPr>
          </a:p>
        </p:txBody>
      </p:sp>
      <p:pic>
        <p:nvPicPr>
          <p:cNvPr id="48131" name="Picture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8575" y="2843213"/>
            <a:ext cx="2390775" cy="3698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403350" y="836613"/>
            <a:ext cx="6913563" cy="2447925"/>
          </a:xfrm>
          <a:prstGeom prst="wedgeRoundRectCallout">
            <a:avLst>
              <a:gd name="adj1" fmla="val -43111"/>
              <a:gd name="adj2" fmla="val 7075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Константин</a:t>
            </a:r>
            <a:r>
              <a:rPr lang="ru-RU" altLang="x-none" sz="2800" dirty="0">
                <a:solidFill>
                  <a:srgbClr val="000000"/>
                </a:solidFill>
                <a:latin typeface="Cambria" panose="02040503050406030204" pitchFamily="18" charset="0"/>
              </a:rPr>
              <a:t>, от латинского слова «constant» – стойкий, постоянный. </a:t>
            </a: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Максим</a:t>
            </a:r>
            <a:r>
              <a:rPr lang="ru-RU" altLang="x-none" sz="2800" dirty="0">
                <a:solidFill>
                  <a:srgbClr val="000000"/>
                </a:solidFill>
                <a:latin typeface="Cambria" panose="02040503050406030204" pitchFamily="18" charset="0"/>
              </a:rPr>
              <a:t>, от латинского слова «maximus» – самый большой, величайший.</a:t>
            </a:r>
            <a:endParaRPr lang="ru-RU" altLang="x-none" sz="2800" dirty="0">
              <a:latin typeface="Cambria" panose="02040503050406030204" pitchFamily="18" charset="0"/>
            </a:endParaRPr>
          </a:p>
        </p:txBody>
      </p:sp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6171370" y="5301208"/>
            <a:ext cx="2146498" cy="64807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b="1" i="1" dirty="0">
                <a:solidFill>
                  <a:srgbClr val="0070C0"/>
                </a:solidFill>
                <a:latin typeface="Cambria" panose="02040503050406030204" pitchFamily="18" charset="0"/>
              </a:rPr>
              <a:t>Назад </a:t>
            </a:r>
            <a:endParaRPr lang="ru-RU" altLang="x-none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9154" name="Номер слайда 2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s-ES" altLang="ru-RU" sz="1400" dirty="0">
                <a:latin typeface="Cambria" panose="02040503050406030204" pitchFamily="18" charset="0"/>
              </a:rPr>
            </a:fld>
            <a:endParaRPr lang="es-ES" altLang="ru-RU" sz="1400" dirty="0"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475" y="260350"/>
            <a:ext cx="2316163" cy="52387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800" b="1" i="1" dirty="0">
                <a:solidFill>
                  <a:srgbClr val="FFC000"/>
                </a:solidFill>
                <a:latin typeface="Cambria" panose="02040503050406030204" pitchFamily="18" charset="0"/>
              </a:rPr>
              <a:t>Вопрос № 22</a:t>
            </a:r>
            <a:endParaRPr lang="ru-RU" altLang="x-none" sz="2800" b="1" i="1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49156" name="Прямоугольник 5"/>
          <p:cNvSpPr/>
          <p:nvPr/>
        </p:nvSpPr>
        <p:spPr>
          <a:xfrm>
            <a:off x="1120775" y="2420938"/>
            <a:ext cx="6902450" cy="1754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Какая школьная принадлежность сможет отвезти вас куда угодно? </a:t>
            </a:r>
            <a:endParaRPr lang="ru-RU" altLang="x-none" sz="3600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35697" y="5589240"/>
            <a:ext cx="2743944" cy="432048"/>
          </a:xfrm>
          <a:prstGeom prst="roundRect">
            <a:avLst/>
          </a:prstGeom>
          <a:solidFill>
            <a:srgbClr val="04548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dirty="0">
                <a:solidFill>
                  <a:srgbClr val="FFFFFF"/>
                </a:solidFill>
                <a:latin typeface="Cambria" panose="02040503050406030204" pitchFamily="18" charset="0"/>
              </a:rPr>
              <a:t>Показать ответ</a:t>
            </a:r>
            <a:endParaRPr lang="ru-RU" altLang="x-none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0178" name="Номер слайда 2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s-ES" altLang="ru-RU" sz="900" dirty="0">
                <a:solidFill>
                  <a:srgbClr val="898989"/>
                </a:solidFill>
              </a:rPr>
            </a:fld>
            <a:endParaRPr lang="es-ES" altLang="ru-RU" sz="900" dirty="0">
              <a:solidFill>
                <a:srgbClr val="898989"/>
              </a:solidFill>
            </a:endParaRPr>
          </a:p>
        </p:txBody>
      </p:sp>
      <p:pic>
        <p:nvPicPr>
          <p:cNvPr id="50179" name="Picture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8575" y="2843213"/>
            <a:ext cx="2390775" cy="3698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403350" y="836613"/>
            <a:ext cx="6913563" cy="2447925"/>
          </a:xfrm>
          <a:prstGeom prst="wedgeRoundRectCallout">
            <a:avLst>
              <a:gd name="adj1" fmla="val -43111"/>
              <a:gd name="adj2" fmla="val 7075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Транспортир</a:t>
            </a:r>
            <a:r>
              <a:rPr lang="ru-RU" altLang="x-none" sz="2800" dirty="0">
                <a:solidFill>
                  <a:srgbClr val="000000"/>
                </a:solidFill>
                <a:latin typeface="Cambria" panose="02040503050406030204" pitchFamily="18" charset="0"/>
              </a:rPr>
              <a:t>, ведь в нем спрятан транспорт.</a:t>
            </a:r>
            <a:endParaRPr lang="ru-RU" altLang="x-none" sz="2800" dirty="0">
              <a:latin typeface="Cambria" panose="02040503050406030204" pitchFamily="18" charset="0"/>
            </a:endParaRPr>
          </a:p>
        </p:txBody>
      </p:sp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6171370" y="5301208"/>
            <a:ext cx="2146498" cy="64807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b="1" i="1" dirty="0">
                <a:solidFill>
                  <a:srgbClr val="0070C0"/>
                </a:solidFill>
                <a:latin typeface="Cambria" panose="02040503050406030204" pitchFamily="18" charset="0"/>
              </a:rPr>
              <a:t>Назад </a:t>
            </a:r>
            <a:endParaRPr lang="ru-RU" altLang="x-none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02" name="Номер слайда 2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s-ES" altLang="ru-RU" sz="1400" dirty="0">
                <a:latin typeface="Cambria" panose="02040503050406030204" pitchFamily="18" charset="0"/>
              </a:rPr>
            </a:fld>
            <a:endParaRPr lang="es-ES" altLang="ru-RU" sz="1400" dirty="0"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475" y="260350"/>
            <a:ext cx="2316163" cy="52387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800" b="1" i="1" dirty="0">
                <a:solidFill>
                  <a:srgbClr val="FFC000"/>
                </a:solidFill>
                <a:latin typeface="Cambria" panose="02040503050406030204" pitchFamily="18" charset="0"/>
              </a:rPr>
              <a:t>Вопрос № 23</a:t>
            </a:r>
            <a:endParaRPr lang="ru-RU" altLang="x-none" sz="2800" b="1" i="1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51204" name="Прямоугольник 5"/>
          <p:cNvSpPr/>
          <p:nvPr/>
        </p:nvSpPr>
        <p:spPr>
          <a:xfrm>
            <a:off x="1120775" y="2420938"/>
            <a:ext cx="6902450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В каком слове можно найти целый метр букв О? </a:t>
            </a:r>
            <a:endParaRPr lang="ru-RU" altLang="x-none" sz="3600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35697" y="5589240"/>
            <a:ext cx="2743944" cy="432048"/>
          </a:xfrm>
          <a:prstGeom prst="roundRect">
            <a:avLst/>
          </a:prstGeom>
          <a:solidFill>
            <a:srgbClr val="04548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dirty="0">
                <a:solidFill>
                  <a:srgbClr val="FFFFFF"/>
                </a:solidFill>
                <a:latin typeface="Cambria" panose="02040503050406030204" pitchFamily="18" charset="0"/>
              </a:rPr>
              <a:t>Показать ответ</a:t>
            </a:r>
            <a:endParaRPr lang="ru-RU" altLang="x-none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2226" name="Номер слайда 2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s-ES" altLang="ru-RU" sz="900" dirty="0">
                <a:solidFill>
                  <a:srgbClr val="898989"/>
                </a:solidFill>
              </a:rPr>
            </a:fld>
            <a:endParaRPr lang="es-ES" altLang="ru-RU" sz="900" dirty="0">
              <a:solidFill>
                <a:srgbClr val="898989"/>
              </a:solidFill>
            </a:endParaRPr>
          </a:p>
        </p:txBody>
      </p:sp>
      <p:pic>
        <p:nvPicPr>
          <p:cNvPr id="52227" name="Picture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8575" y="2843213"/>
            <a:ext cx="2390775" cy="3698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403350" y="836613"/>
            <a:ext cx="6913563" cy="2447925"/>
          </a:xfrm>
          <a:prstGeom prst="wedgeRoundRectCallout">
            <a:avLst>
              <a:gd name="adj1" fmla="val -43111"/>
              <a:gd name="adj2" fmla="val 7075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sz="2800" dirty="0">
                <a:solidFill>
                  <a:srgbClr val="000000"/>
                </a:solidFill>
                <a:latin typeface="Cambria" panose="02040503050406030204" pitchFamily="18" charset="0"/>
              </a:rPr>
              <a:t>В слове </a:t>
            </a: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«метрО»</a:t>
            </a:r>
            <a:r>
              <a:rPr lang="ru-RU" altLang="x-none" sz="2800" dirty="0">
                <a:solidFill>
                  <a:srgbClr val="000000"/>
                </a:solidFill>
                <a:latin typeface="Cambria" panose="02040503050406030204" pitchFamily="18" charset="0"/>
              </a:rPr>
              <a:t>.</a:t>
            </a:r>
            <a:endParaRPr lang="ru-RU" altLang="x-none" sz="2800" dirty="0">
              <a:latin typeface="Cambria" panose="02040503050406030204" pitchFamily="18" charset="0"/>
            </a:endParaRPr>
          </a:p>
        </p:txBody>
      </p:sp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6171370" y="5301208"/>
            <a:ext cx="2146498" cy="64807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b="1" i="1" dirty="0">
                <a:solidFill>
                  <a:srgbClr val="0070C0"/>
                </a:solidFill>
                <a:latin typeface="Cambria" panose="02040503050406030204" pitchFamily="18" charset="0"/>
              </a:rPr>
              <a:t>Назад </a:t>
            </a:r>
            <a:endParaRPr lang="ru-RU" altLang="x-none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250" name="Номер слайда 2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s-ES" altLang="ru-RU" sz="1400" dirty="0">
                <a:latin typeface="Cambria" panose="02040503050406030204" pitchFamily="18" charset="0"/>
              </a:rPr>
            </a:fld>
            <a:endParaRPr lang="es-ES" altLang="ru-RU" sz="1400" dirty="0"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475" y="260350"/>
            <a:ext cx="2316163" cy="52387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800" b="1" i="1" dirty="0">
                <a:solidFill>
                  <a:srgbClr val="FFC000"/>
                </a:solidFill>
                <a:latin typeface="Cambria" panose="02040503050406030204" pitchFamily="18" charset="0"/>
              </a:rPr>
              <a:t>Вопрос № 24</a:t>
            </a:r>
            <a:endParaRPr lang="ru-RU" altLang="x-none" sz="2800" b="1" i="1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53252" name="Прямоугольник 5"/>
          <p:cNvSpPr/>
          <p:nvPr/>
        </p:nvSpPr>
        <p:spPr>
          <a:xfrm>
            <a:off x="1120775" y="2420938"/>
            <a:ext cx="6902450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Какая цифра всегда катается в электричке? </a:t>
            </a:r>
            <a:endParaRPr lang="ru-RU" altLang="x-none" sz="3600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35697" y="5589240"/>
            <a:ext cx="2743944" cy="432048"/>
          </a:xfrm>
          <a:prstGeom prst="roundRect">
            <a:avLst/>
          </a:prstGeom>
          <a:solidFill>
            <a:srgbClr val="04548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dirty="0">
                <a:solidFill>
                  <a:srgbClr val="FFFFFF"/>
                </a:solidFill>
                <a:latin typeface="Cambria" panose="02040503050406030204" pitchFamily="18" charset="0"/>
              </a:rPr>
              <a:t>Показать ответ</a:t>
            </a:r>
            <a:endParaRPr lang="ru-RU" altLang="x-none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4274" name="Номер слайда 2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s-ES" altLang="ru-RU" sz="900" dirty="0">
                <a:solidFill>
                  <a:srgbClr val="898989"/>
                </a:solidFill>
              </a:rPr>
            </a:fld>
            <a:endParaRPr lang="es-ES" altLang="ru-RU" sz="900" dirty="0">
              <a:solidFill>
                <a:srgbClr val="898989"/>
              </a:solidFill>
            </a:endParaRPr>
          </a:p>
        </p:txBody>
      </p:sp>
      <p:pic>
        <p:nvPicPr>
          <p:cNvPr id="54275" name="Picture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8575" y="2843213"/>
            <a:ext cx="2390775" cy="3698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403350" y="836613"/>
            <a:ext cx="6913563" cy="2447925"/>
          </a:xfrm>
          <a:prstGeom prst="wedgeRoundRectCallout">
            <a:avLst>
              <a:gd name="adj1" fmla="val -43111"/>
              <a:gd name="adj2" fmla="val 7075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sz="2800" dirty="0">
                <a:solidFill>
                  <a:srgbClr val="000000"/>
                </a:solidFill>
                <a:latin typeface="Cambria" panose="02040503050406030204" pitchFamily="18" charset="0"/>
              </a:rPr>
              <a:t>Цифра </a:t>
            </a: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три</a:t>
            </a:r>
            <a:r>
              <a:rPr lang="ru-RU" altLang="x-none" sz="2800" dirty="0">
                <a:solidFill>
                  <a:srgbClr val="000000"/>
                </a:solidFill>
                <a:latin typeface="Cambria" panose="02040503050406030204" pitchFamily="18" charset="0"/>
              </a:rPr>
              <a:t> – элекТРИчка.</a:t>
            </a:r>
            <a:endParaRPr lang="ru-RU" altLang="x-none" sz="2800" dirty="0">
              <a:latin typeface="Cambria" panose="02040503050406030204" pitchFamily="18" charset="0"/>
            </a:endParaRPr>
          </a:p>
        </p:txBody>
      </p:sp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6171370" y="5301208"/>
            <a:ext cx="2146498" cy="64807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b="1" i="1" dirty="0">
                <a:solidFill>
                  <a:srgbClr val="0070C0"/>
                </a:solidFill>
                <a:latin typeface="Cambria" panose="02040503050406030204" pitchFamily="18" charset="0"/>
              </a:rPr>
              <a:t>Назад </a:t>
            </a:r>
            <a:endParaRPr lang="ru-RU" altLang="x-none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5298" name="Номер слайда 2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s-ES" altLang="ru-RU" sz="1400" dirty="0">
                <a:latin typeface="Cambria" panose="02040503050406030204" pitchFamily="18" charset="0"/>
              </a:rPr>
            </a:fld>
            <a:endParaRPr lang="es-ES" altLang="ru-RU" sz="1400" dirty="0"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475" y="260350"/>
            <a:ext cx="2316163" cy="52387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800" b="1" i="1" dirty="0">
                <a:solidFill>
                  <a:srgbClr val="FFC000"/>
                </a:solidFill>
                <a:latin typeface="Cambria" panose="02040503050406030204" pitchFamily="18" charset="0"/>
              </a:rPr>
              <a:t>Вопрос № 25</a:t>
            </a:r>
            <a:endParaRPr lang="ru-RU" altLang="x-none" sz="2800" b="1" i="1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55300" name="Прямоугольник 5"/>
          <p:cNvSpPr/>
          <p:nvPr/>
        </p:nvSpPr>
        <p:spPr>
          <a:xfrm>
            <a:off x="1120775" y="2420938"/>
            <a:ext cx="6902450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Какая цифра красуется в центре каждой витрины? </a:t>
            </a:r>
            <a:endParaRPr lang="ru-RU" altLang="x-none" sz="3600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35697" y="5589240"/>
            <a:ext cx="2743944" cy="432048"/>
          </a:xfrm>
          <a:prstGeom prst="roundRect">
            <a:avLst/>
          </a:prstGeom>
          <a:solidFill>
            <a:srgbClr val="04548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dirty="0">
                <a:solidFill>
                  <a:srgbClr val="FFFFFF"/>
                </a:solidFill>
                <a:latin typeface="Cambria" panose="02040503050406030204" pitchFamily="18" charset="0"/>
              </a:rPr>
              <a:t>Показать ответ</a:t>
            </a:r>
            <a:endParaRPr lang="ru-RU" altLang="x-none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6322" name="Номер слайда 2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s-ES" altLang="ru-RU" sz="900" dirty="0">
                <a:solidFill>
                  <a:srgbClr val="898989"/>
                </a:solidFill>
              </a:rPr>
            </a:fld>
            <a:endParaRPr lang="es-ES" altLang="ru-RU" sz="900" dirty="0">
              <a:solidFill>
                <a:srgbClr val="898989"/>
              </a:solidFill>
            </a:endParaRPr>
          </a:p>
        </p:txBody>
      </p:sp>
      <p:pic>
        <p:nvPicPr>
          <p:cNvPr id="56323" name="Picture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8575" y="2843213"/>
            <a:ext cx="2390775" cy="3698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403350" y="836613"/>
            <a:ext cx="6913563" cy="2447925"/>
          </a:xfrm>
          <a:prstGeom prst="wedgeRoundRectCallout">
            <a:avLst>
              <a:gd name="adj1" fmla="val -43111"/>
              <a:gd name="adj2" fmla="val 7075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Три</a:t>
            </a:r>
            <a:r>
              <a:rPr lang="ru-RU" altLang="x-none" sz="2800" dirty="0">
                <a:solidFill>
                  <a:srgbClr val="000000"/>
                </a:solidFill>
                <a:latin typeface="Cambria" panose="02040503050406030204" pitchFamily="18" charset="0"/>
              </a:rPr>
              <a:t> – виТРИна.</a:t>
            </a:r>
            <a:endParaRPr lang="ru-RU" altLang="x-none" sz="2800" dirty="0">
              <a:latin typeface="Cambria" panose="02040503050406030204" pitchFamily="18" charset="0"/>
            </a:endParaRPr>
          </a:p>
        </p:txBody>
      </p:sp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6171370" y="5301208"/>
            <a:ext cx="2146498" cy="64807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b="1" i="1" dirty="0">
                <a:solidFill>
                  <a:srgbClr val="0070C0"/>
                </a:solidFill>
                <a:latin typeface="Cambria" panose="02040503050406030204" pitchFamily="18" charset="0"/>
              </a:rPr>
              <a:t>Назад </a:t>
            </a:r>
            <a:endParaRPr lang="ru-RU" altLang="x-none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7346" name="Номер слайда 2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s-ES" altLang="ru-RU" sz="1400" dirty="0">
                <a:latin typeface="Cambria" panose="02040503050406030204" pitchFamily="18" charset="0"/>
              </a:rPr>
            </a:fld>
            <a:endParaRPr lang="es-ES" altLang="ru-RU" sz="1400" dirty="0"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475" y="260350"/>
            <a:ext cx="2316163" cy="52387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800" b="1" i="1" dirty="0">
                <a:solidFill>
                  <a:srgbClr val="FFC000"/>
                </a:solidFill>
                <a:latin typeface="Cambria" panose="02040503050406030204" pitchFamily="18" charset="0"/>
              </a:rPr>
              <a:t>Вопрос № 26</a:t>
            </a:r>
            <a:endParaRPr lang="ru-RU" altLang="x-none" sz="2800" b="1" i="1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57348" name="Прямоугольник 5"/>
          <p:cNvSpPr/>
          <p:nvPr/>
        </p:nvSpPr>
        <p:spPr>
          <a:xfrm>
            <a:off x="1120775" y="2420938"/>
            <a:ext cx="6902450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Что общего у числа и слова? </a:t>
            </a:r>
            <a:endParaRPr lang="ru-RU" altLang="x-none" sz="3600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35697" y="5589240"/>
            <a:ext cx="2743944" cy="432048"/>
          </a:xfrm>
          <a:prstGeom prst="roundRect">
            <a:avLst/>
          </a:prstGeom>
          <a:solidFill>
            <a:srgbClr val="04548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dirty="0">
                <a:solidFill>
                  <a:srgbClr val="FFFFFF"/>
                </a:solidFill>
                <a:latin typeface="Cambria" panose="02040503050406030204" pitchFamily="18" charset="0"/>
              </a:rPr>
              <a:t>Показать ответ</a:t>
            </a:r>
            <a:endParaRPr lang="ru-RU" altLang="x-none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8370" name="Номер слайда 2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s-ES" altLang="ru-RU" sz="900" dirty="0">
                <a:solidFill>
                  <a:srgbClr val="898989"/>
                </a:solidFill>
              </a:rPr>
            </a:fld>
            <a:endParaRPr lang="es-ES" altLang="ru-RU" sz="900" dirty="0">
              <a:solidFill>
                <a:srgbClr val="898989"/>
              </a:solidFill>
            </a:endParaRPr>
          </a:p>
        </p:txBody>
      </p:sp>
      <p:pic>
        <p:nvPicPr>
          <p:cNvPr id="58371" name="Picture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8575" y="2843213"/>
            <a:ext cx="2390775" cy="3698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403350" y="836613"/>
            <a:ext cx="6913563" cy="2447925"/>
          </a:xfrm>
          <a:prstGeom prst="wedgeRoundRectCallout">
            <a:avLst>
              <a:gd name="adj1" fmla="val -43111"/>
              <a:gd name="adj2" fmla="val 7075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Слог СЛО </a:t>
            </a:r>
            <a:r>
              <a:rPr lang="ru-RU" altLang="x-none" sz="2800" dirty="0">
                <a:solidFill>
                  <a:srgbClr val="000000"/>
                </a:solidFill>
                <a:latin typeface="Cambria" panose="02040503050406030204" pitchFamily="18" charset="0"/>
              </a:rPr>
              <a:t>– чиСЛО, СЛОво.</a:t>
            </a:r>
            <a:endParaRPr lang="ru-RU" altLang="x-none" sz="2800" dirty="0">
              <a:latin typeface="Cambria" panose="02040503050406030204" pitchFamily="18" charset="0"/>
            </a:endParaRPr>
          </a:p>
        </p:txBody>
      </p:sp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6171370" y="5301208"/>
            <a:ext cx="2146498" cy="64807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b="1" i="1" dirty="0">
                <a:solidFill>
                  <a:srgbClr val="0070C0"/>
                </a:solidFill>
                <a:latin typeface="Cambria" panose="02040503050406030204" pitchFamily="18" charset="0"/>
              </a:rPr>
              <a:t>Назад </a:t>
            </a:r>
            <a:endParaRPr lang="ru-RU" altLang="x-none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9394" name="Номер слайда 2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s-ES" altLang="ru-RU" sz="1400" dirty="0">
                <a:latin typeface="Cambria" panose="02040503050406030204" pitchFamily="18" charset="0"/>
              </a:rPr>
            </a:fld>
            <a:endParaRPr lang="es-ES" altLang="ru-RU" sz="1400" dirty="0"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475" y="260350"/>
            <a:ext cx="2316163" cy="52387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800" b="1" i="1" dirty="0">
                <a:solidFill>
                  <a:srgbClr val="FFC000"/>
                </a:solidFill>
                <a:latin typeface="Cambria" panose="02040503050406030204" pitchFamily="18" charset="0"/>
              </a:rPr>
              <a:t>Вопрос № 27</a:t>
            </a:r>
            <a:endParaRPr lang="ru-RU" altLang="x-none" sz="2800" b="1" i="1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59396" name="Прямоугольник 5"/>
          <p:cNvSpPr/>
          <p:nvPr/>
        </p:nvSpPr>
        <p:spPr>
          <a:xfrm>
            <a:off x="1120775" y="2420938"/>
            <a:ext cx="6902450" cy="2308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Локоть человека является старинной мерой длины, а какая часть человека служит единицей времени? </a:t>
            </a:r>
            <a:endParaRPr lang="ru-RU" altLang="x-none" sz="3600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35697" y="5589240"/>
            <a:ext cx="2743944" cy="432048"/>
          </a:xfrm>
          <a:prstGeom prst="roundRect">
            <a:avLst/>
          </a:prstGeom>
          <a:solidFill>
            <a:srgbClr val="04548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dirty="0">
                <a:solidFill>
                  <a:srgbClr val="FFFFFF"/>
                </a:solidFill>
                <a:latin typeface="Cambria" panose="02040503050406030204" pitchFamily="18" charset="0"/>
              </a:rPr>
              <a:t>Показать ответ</a:t>
            </a:r>
            <a:endParaRPr lang="ru-RU" altLang="x-none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0418" name="Номер слайда 2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s-ES" altLang="ru-RU" sz="900" dirty="0">
                <a:solidFill>
                  <a:srgbClr val="898989"/>
                </a:solidFill>
              </a:rPr>
            </a:fld>
            <a:endParaRPr lang="es-ES" altLang="ru-RU" sz="900" dirty="0">
              <a:solidFill>
                <a:srgbClr val="898989"/>
              </a:solidFill>
            </a:endParaRPr>
          </a:p>
        </p:txBody>
      </p:sp>
      <p:pic>
        <p:nvPicPr>
          <p:cNvPr id="60419" name="Picture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8575" y="2843213"/>
            <a:ext cx="2390775" cy="3698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403350" y="836613"/>
            <a:ext cx="6913563" cy="2447925"/>
          </a:xfrm>
          <a:prstGeom prst="wedgeRoundRectCallout">
            <a:avLst>
              <a:gd name="adj1" fmla="val -43111"/>
              <a:gd name="adj2" fmla="val 7075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Век</a:t>
            </a:r>
            <a:r>
              <a:rPr lang="ru-RU" altLang="x-none" sz="2800" dirty="0">
                <a:solidFill>
                  <a:srgbClr val="000000"/>
                </a:solidFill>
                <a:latin typeface="Cambria" panose="02040503050406030204" pitchFamily="18" charset="0"/>
              </a:rPr>
              <a:t> – челоВЕК.</a:t>
            </a:r>
            <a:endParaRPr lang="ru-RU" altLang="x-none" sz="2800" dirty="0">
              <a:latin typeface="Cambria" panose="02040503050406030204" pitchFamily="18" charset="0"/>
            </a:endParaRPr>
          </a:p>
        </p:txBody>
      </p:sp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6171370" y="5301208"/>
            <a:ext cx="2146498" cy="64807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b="1" i="1" dirty="0">
                <a:solidFill>
                  <a:srgbClr val="0070C0"/>
                </a:solidFill>
                <a:latin typeface="Cambria" panose="02040503050406030204" pitchFamily="18" charset="0"/>
              </a:rPr>
              <a:t>Назад </a:t>
            </a:r>
            <a:endParaRPr lang="ru-RU" altLang="x-none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42" name="Номер слайда 2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s-ES" altLang="ru-RU" sz="1400" dirty="0">
                <a:latin typeface="Cambria" panose="02040503050406030204" pitchFamily="18" charset="0"/>
              </a:rPr>
            </a:fld>
            <a:endParaRPr lang="es-ES" altLang="ru-RU" sz="1400" dirty="0"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475" y="260350"/>
            <a:ext cx="2316163" cy="52387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800" b="1" i="1" dirty="0">
                <a:solidFill>
                  <a:srgbClr val="FFC000"/>
                </a:solidFill>
                <a:latin typeface="Cambria" panose="02040503050406030204" pitchFamily="18" charset="0"/>
              </a:rPr>
              <a:t>Вопрос № 28</a:t>
            </a:r>
            <a:endParaRPr lang="ru-RU" altLang="x-none" sz="2800" b="1" i="1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61444" name="Прямоугольник 5"/>
          <p:cNvSpPr/>
          <p:nvPr/>
        </p:nvSpPr>
        <p:spPr>
          <a:xfrm>
            <a:off x="1120775" y="2420938"/>
            <a:ext cx="6902450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Какую математическую фигуру украшают брильянтами? </a:t>
            </a:r>
            <a:endParaRPr lang="ru-RU" altLang="x-none" sz="3600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35697" y="5589240"/>
            <a:ext cx="2743944" cy="432048"/>
          </a:xfrm>
          <a:prstGeom prst="roundRect">
            <a:avLst/>
          </a:prstGeom>
          <a:solidFill>
            <a:srgbClr val="04548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dirty="0">
                <a:solidFill>
                  <a:srgbClr val="FFFFFF"/>
                </a:solidFill>
                <a:latin typeface="Cambria" panose="02040503050406030204" pitchFamily="18" charset="0"/>
              </a:rPr>
              <a:t>Показать ответ</a:t>
            </a:r>
            <a:endParaRPr lang="ru-RU" altLang="x-none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2466" name="Номер слайда 2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s-ES" altLang="ru-RU" sz="900" dirty="0">
                <a:solidFill>
                  <a:srgbClr val="898989"/>
                </a:solidFill>
              </a:rPr>
            </a:fld>
            <a:endParaRPr lang="es-ES" altLang="ru-RU" sz="900" dirty="0">
              <a:solidFill>
                <a:srgbClr val="898989"/>
              </a:solidFill>
            </a:endParaRPr>
          </a:p>
        </p:txBody>
      </p:sp>
      <p:pic>
        <p:nvPicPr>
          <p:cNvPr id="62467" name="Picture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8575" y="2843213"/>
            <a:ext cx="2390775" cy="3698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403350" y="836613"/>
            <a:ext cx="6913563" cy="2447925"/>
          </a:xfrm>
          <a:prstGeom prst="wedgeRoundRectCallout">
            <a:avLst>
              <a:gd name="adj1" fmla="val -43111"/>
              <a:gd name="adj2" fmla="val 7075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Кольцо.</a:t>
            </a:r>
            <a:endParaRPr lang="ru-RU" altLang="x-none" sz="2800" dirty="0">
              <a:latin typeface="Cambria" panose="02040503050406030204" pitchFamily="18" charset="0"/>
            </a:endParaRPr>
          </a:p>
        </p:txBody>
      </p:sp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6171370" y="5301208"/>
            <a:ext cx="2146498" cy="64807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b="1" i="1" dirty="0">
                <a:solidFill>
                  <a:srgbClr val="0070C0"/>
                </a:solidFill>
                <a:latin typeface="Cambria" panose="02040503050406030204" pitchFamily="18" charset="0"/>
              </a:rPr>
              <a:t>Назад </a:t>
            </a:r>
            <a:endParaRPr lang="ru-RU" altLang="x-none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3490" name="Номер слайда 2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s-ES" altLang="ru-RU" sz="1400" dirty="0">
                <a:latin typeface="Cambria" panose="02040503050406030204" pitchFamily="18" charset="0"/>
              </a:rPr>
            </a:fld>
            <a:endParaRPr lang="es-ES" altLang="ru-RU" sz="1400" dirty="0"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475" y="260350"/>
            <a:ext cx="2316163" cy="52387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800" b="1" i="1" dirty="0">
                <a:solidFill>
                  <a:srgbClr val="FFC000"/>
                </a:solidFill>
                <a:latin typeface="Cambria" panose="02040503050406030204" pitchFamily="18" charset="0"/>
              </a:rPr>
              <a:t>Вопрос № 29</a:t>
            </a:r>
            <a:endParaRPr lang="ru-RU" altLang="x-none" sz="2800" b="1" i="1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63492" name="Прямоугольник 5"/>
          <p:cNvSpPr/>
          <p:nvPr/>
        </p:nvSpPr>
        <p:spPr>
          <a:xfrm>
            <a:off x="1120775" y="2420938"/>
            <a:ext cx="6902450" cy="1754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Какой геометрической фигурой названа любовь в одной очень известной песне? </a:t>
            </a:r>
            <a:endParaRPr lang="ru-RU" altLang="x-none" sz="3600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35697" y="5589240"/>
            <a:ext cx="2743944" cy="432048"/>
          </a:xfrm>
          <a:prstGeom prst="roundRect">
            <a:avLst/>
          </a:prstGeom>
          <a:solidFill>
            <a:srgbClr val="04548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dirty="0">
                <a:solidFill>
                  <a:srgbClr val="FFFFFF"/>
                </a:solidFill>
                <a:latin typeface="Cambria" panose="02040503050406030204" pitchFamily="18" charset="0"/>
              </a:rPr>
              <a:t>Показать ответ</a:t>
            </a:r>
            <a:endParaRPr lang="ru-RU" altLang="x-none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4514" name="Номер слайда 2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s-ES" altLang="ru-RU" sz="900" dirty="0">
                <a:solidFill>
                  <a:srgbClr val="898989"/>
                </a:solidFill>
              </a:rPr>
            </a:fld>
            <a:endParaRPr lang="es-ES" altLang="ru-RU" sz="900" dirty="0">
              <a:solidFill>
                <a:srgbClr val="898989"/>
              </a:solidFill>
            </a:endParaRPr>
          </a:p>
        </p:txBody>
      </p:sp>
      <p:pic>
        <p:nvPicPr>
          <p:cNvPr id="64515" name="Picture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8575" y="2843213"/>
            <a:ext cx="2390775" cy="3698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403350" y="836613"/>
            <a:ext cx="6913563" cy="2447925"/>
          </a:xfrm>
          <a:prstGeom prst="wedgeRoundRectCallout">
            <a:avLst>
              <a:gd name="adj1" fmla="val -43111"/>
              <a:gd name="adj2" fmla="val 7075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Кольцо. </a:t>
            </a:r>
            <a:r>
              <a:rPr lang="ru-RU" altLang="x-none" sz="2800" dirty="0">
                <a:solidFill>
                  <a:srgbClr val="000000"/>
                </a:solidFill>
                <a:latin typeface="Cambria" panose="02040503050406030204" pitchFamily="18" charset="0"/>
              </a:rPr>
              <a:t>«Любовь – кольцо, а у кольца начала нет и нет конца».</a:t>
            </a:r>
            <a:endParaRPr lang="ru-RU" altLang="x-none" sz="2800" dirty="0">
              <a:latin typeface="Cambria" panose="02040503050406030204" pitchFamily="18" charset="0"/>
            </a:endParaRPr>
          </a:p>
        </p:txBody>
      </p:sp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6171370" y="5301208"/>
            <a:ext cx="2146498" cy="64807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b="1" i="1" dirty="0">
                <a:solidFill>
                  <a:srgbClr val="0070C0"/>
                </a:solidFill>
                <a:latin typeface="Cambria" panose="02040503050406030204" pitchFamily="18" charset="0"/>
              </a:rPr>
              <a:t>Назад </a:t>
            </a:r>
            <a:endParaRPr lang="ru-RU" altLang="x-none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5538" name="Номер слайда 2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s-ES" altLang="ru-RU" sz="1400" dirty="0">
                <a:latin typeface="Cambria" panose="02040503050406030204" pitchFamily="18" charset="0"/>
              </a:rPr>
            </a:fld>
            <a:endParaRPr lang="es-ES" altLang="ru-RU" sz="1400" dirty="0"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475" y="260350"/>
            <a:ext cx="2316163" cy="52387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800" b="1" i="1" dirty="0">
                <a:solidFill>
                  <a:srgbClr val="FFC000"/>
                </a:solidFill>
                <a:latin typeface="Cambria" panose="02040503050406030204" pitchFamily="18" charset="0"/>
              </a:rPr>
              <a:t>Вопрос № 30</a:t>
            </a:r>
            <a:endParaRPr lang="ru-RU" altLang="x-none" sz="2800" b="1" i="1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65540" name="Прямоугольник 5"/>
          <p:cNvSpPr/>
          <p:nvPr/>
        </p:nvSpPr>
        <p:spPr>
          <a:xfrm>
            <a:off x="1120775" y="2420938"/>
            <a:ext cx="6902450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Эмблемой какого автомобиля являются четыре кольца? </a:t>
            </a:r>
            <a:endParaRPr lang="ru-RU" altLang="x-none" sz="3600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35697" y="5589240"/>
            <a:ext cx="2743944" cy="432048"/>
          </a:xfrm>
          <a:prstGeom prst="roundRect">
            <a:avLst/>
          </a:prstGeom>
          <a:solidFill>
            <a:srgbClr val="04548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dirty="0">
                <a:solidFill>
                  <a:srgbClr val="FFFFFF"/>
                </a:solidFill>
                <a:latin typeface="Cambria" panose="02040503050406030204" pitchFamily="18" charset="0"/>
              </a:rPr>
              <a:t>Показать ответ</a:t>
            </a:r>
            <a:endParaRPr lang="ru-RU" altLang="x-none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6562" name="Номер слайда 2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s-ES" altLang="ru-RU" sz="900" dirty="0">
                <a:solidFill>
                  <a:srgbClr val="898989"/>
                </a:solidFill>
              </a:rPr>
            </a:fld>
            <a:endParaRPr lang="es-ES" altLang="ru-RU" sz="900" dirty="0">
              <a:solidFill>
                <a:srgbClr val="898989"/>
              </a:solidFill>
            </a:endParaRPr>
          </a:p>
        </p:txBody>
      </p:sp>
      <p:pic>
        <p:nvPicPr>
          <p:cNvPr id="66563" name="Picture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8575" y="2843213"/>
            <a:ext cx="2390775" cy="3698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403350" y="836613"/>
            <a:ext cx="6913563" cy="2447925"/>
          </a:xfrm>
          <a:prstGeom prst="wedgeRoundRectCallout">
            <a:avLst>
              <a:gd name="adj1" fmla="val -43111"/>
              <a:gd name="adj2" fmla="val 7075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«Ауди».</a:t>
            </a:r>
            <a:endParaRPr lang="ru-RU" altLang="x-none" sz="2800" dirty="0">
              <a:latin typeface="Cambria" panose="02040503050406030204" pitchFamily="18" charset="0"/>
            </a:endParaRPr>
          </a:p>
        </p:txBody>
      </p:sp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6171370" y="5301208"/>
            <a:ext cx="2146498" cy="64807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b="1" i="1" dirty="0">
                <a:solidFill>
                  <a:srgbClr val="0070C0"/>
                </a:solidFill>
                <a:latin typeface="Cambria" panose="02040503050406030204" pitchFamily="18" charset="0"/>
              </a:rPr>
              <a:t>Назад </a:t>
            </a:r>
            <a:endParaRPr lang="ru-RU" altLang="x-none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7586" name="Номер слайда 2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s-ES" altLang="ru-RU" sz="1400" dirty="0">
                <a:latin typeface="Cambria" panose="02040503050406030204" pitchFamily="18" charset="0"/>
              </a:rPr>
            </a:fld>
            <a:endParaRPr lang="es-ES" altLang="ru-RU" sz="1400" dirty="0"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475" y="260350"/>
            <a:ext cx="2316163" cy="52387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800" b="1" i="1" dirty="0">
                <a:solidFill>
                  <a:srgbClr val="FFC000"/>
                </a:solidFill>
                <a:latin typeface="Cambria" panose="02040503050406030204" pitchFamily="18" charset="0"/>
              </a:rPr>
              <a:t>Вопрос № 31</a:t>
            </a:r>
            <a:endParaRPr lang="ru-RU" altLang="x-none" sz="2800" b="1" i="1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67588" name="Прямоугольник 5"/>
          <p:cNvSpPr/>
          <p:nvPr/>
        </p:nvSpPr>
        <p:spPr>
          <a:xfrm>
            <a:off x="1120775" y="2420938"/>
            <a:ext cx="6902450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Какие геометрические фигуры дружат с солнцем? </a:t>
            </a:r>
            <a:endParaRPr lang="ru-RU" altLang="x-none" sz="3600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35697" y="5589240"/>
            <a:ext cx="2743944" cy="432048"/>
          </a:xfrm>
          <a:prstGeom prst="roundRect">
            <a:avLst/>
          </a:prstGeom>
          <a:solidFill>
            <a:srgbClr val="04548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dirty="0">
                <a:solidFill>
                  <a:srgbClr val="FFFFFF"/>
                </a:solidFill>
                <a:latin typeface="Cambria" panose="02040503050406030204" pitchFamily="18" charset="0"/>
              </a:rPr>
              <a:t>Показать ответ</a:t>
            </a:r>
            <a:endParaRPr lang="ru-RU" altLang="x-none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8610" name="Номер слайда 2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s-ES" altLang="ru-RU" sz="900" dirty="0">
                <a:solidFill>
                  <a:srgbClr val="898989"/>
                </a:solidFill>
              </a:rPr>
            </a:fld>
            <a:endParaRPr lang="es-ES" altLang="ru-RU" sz="900" dirty="0">
              <a:solidFill>
                <a:srgbClr val="898989"/>
              </a:solidFill>
            </a:endParaRPr>
          </a:p>
        </p:txBody>
      </p:sp>
      <p:pic>
        <p:nvPicPr>
          <p:cNvPr id="68611" name="Picture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8575" y="2843213"/>
            <a:ext cx="2390775" cy="3698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403350" y="836613"/>
            <a:ext cx="6913563" cy="2447925"/>
          </a:xfrm>
          <a:prstGeom prst="wedgeRoundRectCallout">
            <a:avLst>
              <a:gd name="adj1" fmla="val -43111"/>
              <a:gd name="adj2" fmla="val 7075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Лучи.</a:t>
            </a:r>
            <a:endParaRPr lang="ru-RU" altLang="x-none" sz="2800" dirty="0">
              <a:latin typeface="Cambria" panose="02040503050406030204" pitchFamily="18" charset="0"/>
            </a:endParaRPr>
          </a:p>
        </p:txBody>
      </p:sp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6171370" y="5301208"/>
            <a:ext cx="2146498" cy="64807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b="1" i="1" dirty="0">
                <a:solidFill>
                  <a:srgbClr val="0070C0"/>
                </a:solidFill>
                <a:latin typeface="Cambria" panose="02040503050406030204" pitchFamily="18" charset="0"/>
              </a:rPr>
              <a:t>Назад </a:t>
            </a:r>
            <a:endParaRPr lang="ru-RU" altLang="x-none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9634" name="Номер слайда 2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s-ES" altLang="ru-RU" sz="1400" dirty="0">
                <a:latin typeface="Cambria" panose="02040503050406030204" pitchFamily="18" charset="0"/>
              </a:rPr>
            </a:fld>
            <a:endParaRPr lang="es-ES" altLang="ru-RU" sz="1400" dirty="0"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475" y="260350"/>
            <a:ext cx="2316163" cy="52387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800" b="1" i="1" dirty="0">
                <a:solidFill>
                  <a:srgbClr val="FFC000"/>
                </a:solidFill>
                <a:latin typeface="Cambria" panose="02040503050406030204" pitchFamily="18" charset="0"/>
              </a:rPr>
              <a:t>Вопрос № 32</a:t>
            </a:r>
            <a:endParaRPr lang="ru-RU" altLang="x-none" sz="2800" b="1" i="1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69636" name="Прямоугольник 5"/>
          <p:cNvSpPr/>
          <p:nvPr/>
        </p:nvSpPr>
        <p:spPr>
          <a:xfrm>
            <a:off x="1120775" y="2420938"/>
            <a:ext cx="6902450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Какая геометрическая фигура нужна для наказания детей? </a:t>
            </a:r>
            <a:endParaRPr lang="ru-RU" altLang="x-none" sz="3600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35697" y="5589240"/>
            <a:ext cx="2743944" cy="432048"/>
          </a:xfrm>
          <a:prstGeom prst="roundRect">
            <a:avLst/>
          </a:prstGeom>
          <a:solidFill>
            <a:srgbClr val="04548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dirty="0">
                <a:solidFill>
                  <a:srgbClr val="FFFFFF"/>
                </a:solidFill>
                <a:latin typeface="Cambria" panose="02040503050406030204" pitchFamily="18" charset="0"/>
              </a:rPr>
              <a:t>Показать ответ</a:t>
            </a:r>
            <a:endParaRPr lang="ru-RU" altLang="x-none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0658" name="Номер слайда 2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s-ES" altLang="ru-RU" sz="900" dirty="0">
                <a:solidFill>
                  <a:srgbClr val="898989"/>
                </a:solidFill>
              </a:rPr>
            </a:fld>
            <a:endParaRPr lang="es-ES" altLang="ru-RU" sz="900" dirty="0">
              <a:solidFill>
                <a:srgbClr val="898989"/>
              </a:solidFill>
            </a:endParaRPr>
          </a:p>
        </p:txBody>
      </p:sp>
      <p:pic>
        <p:nvPicPr>
          <p:cNvPr id="70659" name="Picture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8575" y="2843213"/>
            <a:ext cx="2390775" cy="3698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403350" y="836613"/>
            <a:ext cx="6913563" cy="2447925"/>
          </a:xfrm>
          <a:prstGeom prst="wedgeRoundRectCallout">
            <a:avLst>
              <a:gd name="adj1" fmla="val -43111"/>
              <a:gd name="adj2" fmla="val 7075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Угол.</a:t>
            </a:r>
            <a:endParaRPr lang="ru-RU" altLang="x-none" sz="2800" dirty="0">
              <a:latin typeface="Cambria" panose="02040503050406030204" pitchFamily="18" charset="0"/>
            </a:endParaRPr>
          </a:p>
        </p:txBody>
      </p:sp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6171370" y="5301208"/>
            <a:ext cx="2146498" cy="64807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b="1" i="1" dirty="0">
                <a:solidFill>
                  <a:srgbClr val="0070C0"/>
                </a:solidFill>
                <a:latin typeface="Cambria" panose="02040503050406030204" pitchFamily="18" charset="0"/>
              </a:rPr>
              <a:t>Назад </a:t>
            </a:r>
            <a:endParaRPr lang="ru-RU" altLang="x-none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82" name="Номер слайда 2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s-ES" altLang="ru-RU" sz="1400" dirty="0">
                <a:latin typeface="Cambria" panose="02040503050406030204" pitchFamily="18" charset="0"/>
              </a:rPr>
            </a:fld>
            <a:endParaRPr lang="es-ES" altLang="ru-RU" sz="1400" dirty="0"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475" y="260350"/>
            <a:ext cx="2316163" cy="52387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800" b="1" i="1" dirty="0">
                <a:solidFill>
                  <a:srgbClr val="FFC000"/>
                </a:solidFill>
                <a:latin typeface="Cambria" panose="02040503050406030204" pitchFamily="18" charset="0"/>
              </a:rPr>
              <a:t>Вопрос № 33</a:t>
            </a:r>
            <a:endParaRPr lang="ru-RU" altLang="x-none" sz="2800" b="1" i="1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71684" name="Прямоугольник 5"/>
          <p:cNvSpPr/>
          <p:nvPr/>
        </p:nvSpPr>
        <p:spPr>
          <a:xfrm>
            <a:off x="1120775" y="2420938"/>
            <a:ext cx="6902450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Какие геометрические фигуры есть у нас во рту? </a:t>
            </a:r>
            <a:endParaRPr lang="ru-RU" altLang="x-none" sz="3600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35697" y="5589240"/>
            <a:ext cx="2743944" cy="432048"/>
          </a:xfrm>
          <a:prstGeom prst="roundRect">
            <a:avLst/>
          </a:prstGeom>
          <a:solidFill>
            <a:srgbClr val="04548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dirty="0">
                <a:solidFill>
                  <a:srgbClr val="FFFFFF"/>
                </a:solidFill>
                <a:latin typeface="Cambria" panose="02040503050406030204" pitchFamily="18" charset="0"/>
              </a:rPr>
              <a:t>Показать ответ</a:t>
            </a:r>
            <a:endParaRPr lang="ru-RU" altLang="x-none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2706" name="Номер слайда 2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s-ES" altLang="ru-RU" sz="900" dirty="0">
                <a:solidFill>
                  <a:srgbClr val="898989"/>
                </a:solidFill>
              </a:rPr>
            </a:fld>
            <a:endParaRPr lang="es-ES" altLang="ru-RU" sz="900" dirty="0">
              <a:solidFill>
                <a:srgbClr val="898989"/>
              </a:solidFill>
            </a:endParaRPr>
          </a:p>
        </p:txBody>
      </p:sp>
      <p:pic>
        <p:nvPicPr>
          <p:cNvPr id="72707" name="Picture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8575" y="2843213"/>
            <a:ext cx="2390775" cy="3698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403350" y="836613"/>
            <a:ext cx="6913563" cy="2447925"/>
          </a:xfrm>
          <a:prstGeom prst="wedgeRoundRectCallout">
            <a:avLst>
              <a:gd name="adj1" fmla="val -43111"/>
              <a:gd name="adj2" fmla="val 7075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Углы</a:t>
            </a:r>
            <a:r>
              <a:rPr lang="ru-RU" altLang="x-none" sz="2800" dirty="0">
                <a:solidFill>
                  <a:srgbClr val="000000"/>
                </a:solidFill>
                <a:latin typeface="Cambria" panose="02040503050406030204" pitchFamily="18" charset="0"/>
              </a:rPr>
              <a:t>, угол рта.</a:t>
            </a:r>
            <a:endParaRPr lang="ru-RU" altLang="x-none" sz="2800" dirty="0">
              <a:latin typeface="Cambria" panose="02040503050406030204" pitchFamily="18" charset="0"/>
            </a:endParaRPr>
          </a:p>
        </p:txBody>
      </p:sp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6171370" y="5301208"/>
            <a:ext cx="2146498" cy="64807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b="1" i="1" dirty="0">
                <a:solidFill>
                  <a:srgbClr val="0070C0"/>
                </a:solidFill>
                <a:latin typeface="Cambria" panose="02040503050406030204" pitchFamily="18" charset="0"/>
              </a:rPr>
              <a:t>Назад </a:t>
            </a:r>
            <a:endParaRPr lang="ru-RU" altLang="x-none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3730" name="Номер слайда 2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s-ES" altLang="ru-RU" sz="1400" dirty="0">
                <a:latin typeface="Cambria" panose="02040503050406030204" pitchFamily="18" charset="0"/>
              </a:rPr>
            </a:fld>
            <a:endParaRPr lang="es-ES" altLang="ru-RU" sz="1400" dirty="0"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475" y="260350"/>
            <a:ext cx="2316163" cy="52387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800" b="1" i="1" dirty="0">
                <a:solidFill>
                  <a:srgbClr val="FFC000"/>
                </a:solidFill>
                <a:latin typeface="Cambria" panose="02040503050406030204" pitchFamily="18" charset="0"/>
              </a:rPr>
              <a:t>Вопрос № 34</a:t>
            </a:r>
            <a:endParaRPr lang="ru-RU" altLang="x-none" sz="2800" b="1" i="1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73732" name="Прямоугольник 5"/>
          <p:cNvSpPr/>
          <p:nvPr/>
        </p:nvSpPr>
        <p:spPr>
          <a:xfrm>
            <a:off x="1120775" y="2420938"/>
            <a:ext cx="6902450" cy="1754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Какую форму имеет президентский кабинет в Белом доме США? </a:t>
            </a:r>
            <a:endParaRPr lang="ru-RU" altLang="x-none" sz="3600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35697" y="5589240"/>
            <a:ext cx="2743944" cy="432048"/>
          </a:xfrm>
          <a:prstGeom prst="roundRect">
            <a:avLst/>
          </a:prstGeom>
          <a:solidFill>
            <a:srgbClr val="04548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dirty="0">
                <a:solidFill>
                  <a:srgbClr val="FFFFFF"/>
                </a:solidFill>
                <a:latin typeface="Cambria" panose="02040503050406030204" pitchFamily="18" charset="0"/>
              </a:rPr>
              <a:t>Показать ответ</a:t>
            </a:r>
            <a:endParaRPr lang="ru-RU" altLang="x-none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4754" name="Номер слайда 2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s-ES" altLang="ru-RU" sz="900" dirty="0">
                <a:solidFill>
                  <a:srgbClr val="898989"/>
                </a:solidFill>
              </a:rPr>
            </a:fld>
            <a:endParaRPr lang="es-ES" altLang="ru-RU" sz="900" dirty="0">
              <a:solidFill>
                <a:srgbClr val="898989"/>
              </a:solidFill>
            </a:endParaRPr>
          </a:p>
        </p:txBody>
      </p:sp>
      <p:pic>
        <p:nvPicPr>
          <p:cNvPr id="74755" name="Picture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8575" y="2843213"/>
            <a:ext cx="2390775" cy="3698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403350" y="836613"/>
            <a:ext cx="6913563" cy="2447925"/>
          </a:xfrm>
          <a:prstGeom prst="wedgeRoundRectCallout">
            <a:avLst>
              <a:gd name="adj1" fmla="val -43111"/>
              <a:gd name="adj2" fmla="val 7075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Овал. </a:t>
            </a:r>
            <a:r>
              <a:rPr lang="ru-RU" altLang="x-none" sz="2800" dirty="0">
                <a:latin typeface="Cambria" panose="02040503050406030204" pitchFamily="18" charset="0"/>
              </a:rPr>
              <a:t>Овальный кабинет.</a:t>
            </a:r>
            <a:endParaRPr lang="ru-RU" altLang="x-none" sz="2800" dirty="0">
              <a:latin typeface="Cambria" panose="02040503050406030204" pitchFamily="18" charset="0"/>
            </a:endParaRPr>
          </a:p>
        </p:txBody>
      </p:sp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6171370" y="5301208"/>
            <a:ext cx="2146498" cy="64807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b="1" i="1" dirty="0">
                <a:solidFill>
                  <a:srgbClr val="0070C0"/>
                </a:solidFill>
                <a:latin typeface="Cambria" panose="02040503050406030204" pitchFamily="18" charset="0"/>
              </a:rPr>
              <a:t>Назад </a:t>
            </a:r>
            <a:endParaRPr lang="ru-RU" altLang="x-none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5778" name="Номер слайда 2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s-ES" altLang="ru-RU" sz="1400" dirty="0">
                <a:latin typeface="Cambria" panose="02040503050406030204" pitchFamily="18" charset="0"/>
              </a:rPr>
            </a:fld>
            <a:endParaRPr lang="es-ES" altLang="ru-RU" sz="1400" dirty="0"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475" y="260350"/>
            <a:ext cx="2316163" cy="52387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800" b="1" i="1" dirty="0">
                <a:solidFill>
                  <a:srgbClr val="FFC000"/>
                </a:solidFill>
                <a:latin typeface="Cambria" panose="02040503050406030204" pitchFamily="18" charset="0"/>
              </a:rPr>
              <a:t>Вопрос № 35</a:t>
            </a:r>
            <a:endParaRPr lang="ru-RU" altLang="x-none" sz="2800" b="1" i="1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75780" name="Прямоугольник 5"/>
          <p:cNvSpPr/>
          <p:nvPr/>
        </p:nvSpPr>
        <p:spPr>
          <a:xfrm>
            <a:off x="1120775" y="2420938"/>
            <a:ext cx="6902450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Какие «математические» созвездия вы знаете? </a:t>
            </a:r>
            <a:endParaRPr lang="ru-RU" altLang="x-none" sz="3600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35697" y="5589240"/>
            <a:ext cx="2743944" cy="432048"/>
          </a:xfrm>
          <a:prstGeom prst="roundRect">
            <a:avLst/>
          </a:prstGeom>
          <a:solidFill>
            <a:srgbClr val="04548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dirty="0">
                <a:solidFill>
                  <a:srgbClr val="FFFFFF"/>
                </a:solidFill>
                <a:latin typeface="Cambria" panose="02040503050406030204" pitchFamily="18" charset="0"/>
              </a:rPr>
              <a:t>Показать ответ</a:t>
            </a:r>
            <a:endParaRPr lang="ru-RU" altLang="x-none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6802" name="Номер слайда 2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s-ES" altLang="ru-RU" sz="900" dirty="0">
                <a:solidFill>
                  <a:srgbClr val="898989"/>
                </a:solidFill>
              </a:rPr>
            </a:fld>
            <a:endParaRPr lang="es-ES" altLang="ru-RU" sz="900" dirty="0">
              <a:solidFill>
                <a:srgbClr val="898989"/>
              </a:solidFill>
            </a:endParaRPr>
          </a:p>
        </p:txBody>
      </p:sp>
      <p:pic>
        <p:nvPicPr>
          <p:cNvPr id="76803" name="Picture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8575" y="2843213"/>
            <a:ext cx="2390775" cy="3698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403350" y="836613"/>
            <a:ext cx="6913563" cy="2447925"/>
          </a:xfrm>
          <a:prstGeom prst="wedgeRoundRectCallout">
            <a:avLst>
              <a:gd name="adj1" fmla="val -43111"/>
              <a:gd name="adj2" fmla="val 7075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Треугольник, </a:t>
            </a:r>
            <a:endParaRPr lang="ru-RU" altLang="x-none" sz="2800" b="1" dirty="0">
              <a:solidFill>
                <a:srgbClr val="006666"/>
              </a:solidFill>
              <a:latin typeface="Cambria" panose="02040503050406030204" pitchFamily="18" charset="0"/>
            </a:endParaRPr>
          </a:p>
          <a:p>
            <a:pPr lvl="0" algn="ctr">
              <a:buNone/>
            </a:pP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Южный треугольник, </a:t>
            </a:r>
            <a:endParaRPr lang="ru-RU" altLang="x-none" sz="2800" b="1" dirty="0">
              <a:solidFill>
                <a:srgbClr val="006666"/>
              </a:solidFill>
              <a:latin typeface="Cambria" panose="02040503050406030204" pitchFamily="18" charset="0"/>
            </a:endParaRPr>
          </a:p>
          <a:p>
            <a:pPr lvl="0" algn="ctr">
              <a:buNone/>
            </a:pP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Циркуль.</a:t>
            </a:r>
            <a:endParaRPr lang="ru-RU" altLang="x-none" sz="2800" b="1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6171370" y="5301208"/>
            <a:ext cx="2146498" cy="64807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b="1" i="1" dirty="0">
                <a:solidFill>
                  <a:srgbClr val="0070C0"/>
                </a:solidFill>
                <a:latin typeface="Cambria" panose="02040503050406030204" pitchFamily="18" charset="0"/>
              </a:rPr>
              <a:t>Назад </a:t>
            </a:r>
            <a:endParaRPr lang="ru-RU" altLang="x-none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7826" name="Номер слайда 2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s-ES" altLang="ru-RU" sz="1400" dirty="0">
                <a:latin typeface="Cambria" panose="02040503050406030204" pitchFamily="18" charset="0"/>
              </a:rPr>
            </a:fld>
            <a:endParaRPr lang="es-ES" altLang="ru-RU" sz="1400" dirty="0">
              <a:latin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475" y="260350"/>
            <a:ext cx="2316163" cy="52387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800" b="1" i="1" dirty="0">
                <a:solidFill>
                  <a:srgbClr val="FFC000"/>
                </a:solidFill>
                <a:latin typeface="Cambria" panose="02040503050406030204" pitchFamily="18" charset="0"/>
              </a:rPr>
              <a:t>Вопрос № 36</a:t>
            </a:r>
            <a:endParaRPr lang="ru-RU" altLang="x-none" sz="2800" b="1" i="1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77828" name="Прямоугольник 5"/>
          <p:cNvSpPr/>
          <p:nvPr/>
        </p:nvSpPr>
        <p:spPr>
          <a:xfrm>
            <a:off x="1120775" y="2420938"/>
            <a:ext cx="6902450" cy="1754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ru-RU" altLang="x-none" sz="3600" dirty="0">
                <a:solidFill>
                  <a:srgbClr val="006666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Какая цифра широко известна в мировой политике – да еще с эпитетом «большая»? </a:t>
            </a:r>
            <a:endParaRPr lang="ru-RU" altLang="x-none" sz="3600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35697" y="5589240"/>
            <a:ext cx="2743944" cy="432048"/>
          </a:xfrm>
          <a:prstGeom prst="roundRect">
            <a:avLst/>
          </a:prstGeom>
          <a:solidFill>
            <a:srgbClr val="04548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dirty="0">
                <a:solidFill>
                  <a:srgbClr val="FFFFFF"/>
                </a:solidFill>
                <a:latin typeface="Cambria" panose="02040503050406030204" pitchFamily="18" charset="0"/>
              </a:rPr>
              <a:t>Показать ответ</a:t>
            </a:r>
            <a:endParaRPr lang="ru-RU" altLang="x-none" dirty="0">
              <a:solidFill>
                <a:srgbClr val="FFFFFF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8850" name="Номер слайда 2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s-ES" altLang="ru-RU" sz="900" dirty="0">
                <a:solidFill>
                  <a:srgbClr val="898989"/>
                </a:solidFill>
              </a:rPr>
            </a:fld>
            <a:endParaRPr lang="es-ES" altLang="ru-RU" sz="900" dirty="0">
              <a:solidFill>
                <a:srgbClr val="898989"/>
              </a:solidFill>
            </a:endParaRPr>
          </a:p>
        </p:txBody>
      </p:sp>
      <p:pic>
        <p:nvPicPr>
          <p:cNvPr id="78851" name="Picture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8575" y="2843213"/>
            <a:ext cx="2390775" cy="3698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403350" y="836613"/>
            <a:ext cx="6913563" cy="2447925"/>
          </a:xfrm>
          <a:prstGeom prst="wedgeRoundRectCallout">
            <a:avLst>
              <a:gd name="adj1" fmla="val -43111"/>
              <a:gd name="adj2" fmla="val 7075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sz="2800" b="1" dirty="0">
                <a:solidFill>
                  <a:srgbClr val="006666"/>
                </a:solidFill>
                <a:latin typeface="Cambria" panose="02040503050406030204" pitchFamily="18" charset="0"/>
              </a:rPr>
              <a:t>«Большая семерка» </a:t>
            </a:r>
            <a:r>
              <a:rPr lang="ru-RU" altLang="x-none" sz="2800" dirty="0">
                <a:solidFill>
                  <a:srgbClr val="000000"/>
                </a:solidFill>
                <a:latin typeface="Cambria" panose="02040503050406030204" pitchFamily="18" charset="0"/>
              </a:rPr>
              <a:t>– неформальный клуб президентов семи государств: США, Великобритании, Франции, Германии, Италии, Японии, Канады.</a:t>
            </a:r>
            <a:endParaRPr lang="ru-RU" altLang="x-none" sz="2800" b="1" dirty="0">
              <a:solidFill>
                <a:srgbClr val="006666"/>
              </a:solidFill>
              <a:latin typeface="Cambria" panose="02040503050406030204" pitchFamily="18" charset="0"/>
            </a:endParaRPr>
          </a:p>
        </p:txBody>
      </p:sp>
      <p:sp>
        <p:nvSpPr>
          <p:cNvPr id="6" name="Скругленный прямоугольник 5">
            <a:hlinkClick r:id="rId2" action="ppaction://hlinksldjump"/>
          </p:cNvPr>
          <p:cNvSpPr/>
          <p:nvPr/>
        </p:nvSpPr>
        <p:spPr>
          <a:xfrm>
            <a:off x="6171370" y="5301208"/>
            <a:ext cx="2146498" cy="64807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ru-RU" altLang="x-none" b="1" i="1" dirty="0">
                <a:solidFill>
                  <a:srgbClr val="0070C0"/>
                </a:solidFill>
                <a:latin typeface="Cambria" panose="02040503050406030204" pitchFamily="18" charset="0"/>
              </a:rPr>
              <a:t>Назад </a:t>
            </a:r>
            <a:endParaRPr lang="ru-RU" altLang="x-none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9874" name="Номер слайда 2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s-ES" altLang="ru-RU" sz="900" dirty="0">
                <a:solidFill>
                  <a:srgbClr val="898989"/>
                </a:solidFill>
              </a:rPr>
            </a:fld>
            <a:endParaRPr lang="es-ES" altLang="ru-RU" sz="900" dirty="0">
              <a:solidFill>
                <a:srgbClr val="898989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188" y="1196975"/>
            <a:ext cx="4572000" cy="3108325"/>
          </a:xfrm>
          <a:prstGeom prst="rect">
            <a:avLst/>
          </a:prstGeom>
        </p:spPr>
        <p:txBody>
          <a:bodyPr>
            <a:spAutoFit/>
          </a:bodyPr>
          <a:p>
            <a:pPr>
              <a:buNone/>
            </a:pPr>
            <a:r>
              <a:rPr lang="ru-RU" altLang="x-none" sz="4400" b="1" i="1" dirty="0">
                <a:solidFill>
                  <a:srgbClr val="0070C0"/>
                </a:solidFill>
                <a:latin typeface="Cambria" panose="02040503050406030204" pitchFamily="18" charset="0"/>
              </a:rPr>
              <a:t>Старайся дать уму как можно больше пищи.</a:t>
            </a:r>
            <a:endParaRPr lang="ru-RU" altLang="x-none" sz="4400" b="1" i="1" dirty="0">
              <a:solidFill>
                <a:srgbClr val="0070C0"/>
              </a:solidFill>
              <a:latin typeface="Cambria" panose="02040503050406030204" pitchFamily="18" charset="0"/>
            </a:endParaRPr>
          </a:p>
          <a:p>
            <a:pPr>
              <a:buNone/>
            </a:pPr>
            <a:endParaRPr lang="ru-RU" altLang="x-none" sz="2800" dirty="0">
              <a:solidFill>
                <a:srgbClr val="0070C0"/>
              </a:solidFill>
              <a:latin typeface="Cambria" panose="02040503050406030204" pitchFamily="18" charset="0"/>
            </a:endParaRPr>
          </a:p>
          <a:p>
            <a:pPr algn="r">
              <a:buNone/>
            </a:pPr>
            <a:r>
              <a:rPr lang="ru-RU" altLang="x-none" sz="3200" dirty="0">
                <a:solidFill>
                  <a:srgbClr val="0070C0"/>
                </a:solidFill>
                <a:latin typeface="Cambria" panose="02040503050406030204" pitchFamily="18" charset="0"/>
              </a:rPr>
              <a:t>Л.Н.Толстой</a:t>
            </a:r>
            <a:endParaRPr lang="ru-RU" altLang="x-none" sz="3200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  <p:pic>
        <p:nvPicPr>
          <p:cNvPr id="79876" name="Рисунок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0425" y="339725"/>
            <a:ext cx="2447925" cy="60166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0898" name="Rectangle 2"/>
          <p:cNvSpPr>
            <a:spLocks noGrp="1"/>
          </p:cNvSpPr>
          <p:nvPr>
            <p:ph type="title"/>
          </p:nvPr>
        </p:nvSpPr>
        <p:spPr>
          <a:xfrm>
            <a:off x="539750" y="0"/>
            <a:ext cx="8229600" cy="1125538"/>
          </a:xfrm>
          <a:ln/>
        </p:spPr>
        <p:txBody>
          <a:bodyPr vert="horz" wrap="square" lIns="91440" tIns="45720" rIns="91440" bIns="45720" anchor="ctr" anchorCtr="0"/>
          <a:p>
            <a:pPr eaLnBrk="1" hangingPunct="1"/>
            <a:r>
              <a:rPr lang="ru-RU" altLang="ru-RU" sz="3600" dirty="0">
                <a:solidFill>
                  <a:srgbClr val="FFC000"/>
                </a:solidFill>
              </a:rPr>
              <a:t>Интернет – источники:</a:t>
            </a:r>
            <a:endParaRPr lang="ru-RU" altLang="ru-RU" sz="3600" dirty="0">
              <a:solidFill>
                <a:srgbClr val="FFC000"/>
              </a:solidFill>
            </a:endParaRPr>
          </a:p>
        </p:txBody>
      </p:sp>
      <p:sp>
        <p:nvSpPr>
          <p:cNvPr id="80899" name="Номер слайда 2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s-ES" altLang="ru-RU" sz="1400" dirty="0">
                <a:latin typeface="Cambria" panose="02040503050406030204" pitchFamily="18" charset="0"/>
              </a:rPr>
            </a:fld>
            <a:endParaRPr lang="es-ES" altLang="ru-RU" sz="1400" dirty="0">
              <a:latin typeface="Cambria" panose="020405030504060302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38200" y="1982788"/>
            <a:ext cx="7766050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hlinkClick r:id="rId1"/>
              </a:rPr>
              <a:t>http://fppt.ru/269-golubo-siniy-fon-na-molnii.html</a:t>
            </a:r>
            <a: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3438" y="1562100"/>
            <a:ext cx="2749550" cy="400050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000" dirty="0">
                <a:latin typeface="Cambria" panose="02040503050406030204" pitchFamily="18" charset="0"/>
              </a:rPr>
              <a:t>Шаблон презентации:</a:t>
            </a:r>
            <a:endParaRPr lang="ru-RU" altLang="x-none" sz="2000" dirty="0">
              <a:latin typeface="Cambria" panose="020405030504060302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5663" y="2393950"/>
            <a:ext cx="1352550" cy="400050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000" dirty="0">
                <a:latin typeface="Cambria" panose="02040503050406030204" pitchFamily="18" charset="0"/>
              </a:rPr>
              <a:t>Капелька:</a:t>
            </a:r>
            <a:endParaRPr lang="ru-RU" altLang="x-none" sz="2000" dirty="0">
              <a:latin typeface="Cambria" panose="020405030504060302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55663" y="2732088"/>
            <a:ext cx="8086725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  <a:hlinkClick r:id="rId2"/>
              </a:rPr>
              <a:t>http://freelance.ru/img/portfolio/pics/00/07/3F/475039.jpg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33438" y="3621088"/>
            <a:ext cx="4337050" cy="4111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http://www.igraza.ru/page-10-1-22.html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3438" y="3200400"/>
            <a:ext cx="2944813" cy="400050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000" dirty="0">
                <a:latin typeface="Cambria" panose="02040503050406030204" pitchFamily="18" charset="0"/>
              </a:rPr>
              <a:t>Источник информации:</a:t>
            </a:r>
            <a:endParaRPr lang="ru-RU" altLang="x-none" sz="2000" dirty="0">
              <a:latin typeface="Cambria" panose="020405030504060302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33438" y="4052888"/>
            <a:ext cx="4718050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hlinkClick r:id="rId4"/>
              </a:rPr>
              <a:t>http://ariosto.ru/ob-ume-i-mudrosti/page/2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3438" y="4508500"/>
            <a:ext cx="2759075" cy="400050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buNone/>
            </a:pPr>
            <a:r>
              <a:rPr lang="ru-RU" altLang="x-none" sz="2000" dirty="0">
                <a:latin typeface="Cambria" panose="02040503050406030204" pitchFamily="18" charset="0"/>
              </a:rPr>
              <a:t>Портрет Л.Н.Толстого:</a:t>
            </a:r>
            <a:endParaRPr lang="ru-RU" altLang="x-none" sz="2000" dirty="0">
              <a:latin typeface="Cambria" panose="020405030504060302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25500" y="4908550"/>
            <a:ext cx="79438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  <a:hlinkClick r:id="rId5"/>
              </a:rPr>
              <a:t>http://upyourpic.org/images/201405/c4qdkirotv.jpg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Другая 1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5292</Words>
  <Application>WPS Presentation</Application>
  <PresentationFormat/>
  <Paragraphs>632</Paragraphs>
  <Slides>77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77</vt:i4>
      </vt:variant>
    </vt:vector>
  </HeadingPairs>
  <TitlesOfParts>
    <vt:vector size="87" baseType="lpstr">
      <vt:lpstr>Arial</vt:lpstr>
      <vt:lpstr>SimSun</vt:lpstr>
      <vt:lpstr>Wingdings</vt:lpstr>
      <vt:lpstr>Cambria</vt:lpstr>
      <vt:lpstr>Calibri</vt:lpstr>
      <vt:lpstr>Times New Roman</vt:lpstr>
      <vt:lpstr>Microsoft YaHei</vt:lpstr>
      <vt:lpstr>Arial Unicode MS</vt:lpstr>
      <vt:lpstr>Diseño predeterminado</vt:lpstr>
      <vt:lpstr>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Приречное</cp:lastModifiedBy>
  <cp:revision>843</cp:revision>
  <dcterms:created xsi:type="dcterms:W3CDTF">2010-05-23T14:28:12Z</dcterms:created>
  <dcterms:modified xsi:type="dcterms:W3CDTF">2026-05-22T08:10:28Z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6371C9D9C03D45089E414CAA269A4542_13</vt:lpwstr>
  </property>
  <property fmtid="{D5CDD505-2E9C-101B-9397-08002B2CF9AE}" pid="3" name="KSOProductBuildVer">
    <vt:lpwstr>1049-12.1.0.26372</vt:lpwstr>
  </property>
</Properties>
</file>